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notesMasterIdLst>
    <p:notesMasterId r:id="rId32"/>
  </p:notesMasterIdLst>
  <p:sldSz cx="14630400" cy="8229600"/>
  <p:notesSz cx="8229600" cy="14630400"/>
  <p:embeddedFontLst>
    <p:embeddedFont>
      <p:font typeface="Lora"/>
      <p:regular r:id="rId37"/>
    </p:embeddedFont>
    <p:embeddedFont>
      <p:font typeface="Lora"/>
      <p:regular r:id="rId38"/>
    </p:embeddedFont>
    <p:embeddedFont>
      <p:font typeface="Lora"/>
      <p:regular r:id="rId39"/>
    </p:embeddedFont>
    <p:embeddedFont>
      <p:font typeface="Lora"/>
      <p:regular r:id="rId40"/>
    </p:embeddedFont>
    <p:embeddedFont>
      <p:font typeface="Source Sans 3"/>
      <p:regular r:id="rId41"/>
    </p:embeddedFont>
    <p:embeddedFont>
      <p:font typeface="Source Sans 3"/>
      <p:regular r:id="rId42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37" Type="http://schemas.openxmlformats.org/officeDocument/2006/relationships/font" Target="fonts/font1.fntdata"/><Relationship Id="rId38" Type="http://schemas.openxmlformats.org/officeDocument/2006/relationships/font" Target="fonts/font2.fntdata"/><Relationship Id="rId39" Type="http://schemas.openxmlformats.org/officeDocument/2006/relationships/font" Target="fonts/font3.fntdata"/><Relationship Id="rId40" Type="http://schemas.openxmlformats.org/officeDocument/2006/relationships/font" Target="fonts/font4.fntdata"/><Relationship Id="rId41" Type="http://schemas.openxmlformats.org/officeDocument/2006/relationships/font" Target="fonts/font5.fntdata"/><Relationship Id="rId42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2E4C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EF5E7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slideLayout" Target="../slideLayouts/slideLayout11.xml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2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slideLayout" Target="../slideLayouts/slideLayout15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2.png"/><Relationship Id="rId3" Type="http://schemas.openxmlformats.org/officeDocument/2006/relationships/slideLayout" Target="../slideLayouts/slideLayout16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slideLayout" Target="../slideLayouts/slideLayout17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7-1.png"/><Relationship Id="rId2" Type="http://schemas.openxmlformats.org/officeDocument/2006/relationships/image" Target="../media/image-17-2.png"/><Relationship Id="rId3" Type="http://schemas.openxmlformats.org/officeDocument/2006/relationships/slideLayout" Target="../slideLayouts/slideLayout18.xml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png"/><Relationship Id="rId2" Type="http://schemas.openxmlformats.org/officeDocument/2006/relationships/slideLayout" Target="../slideLayouts/slideLayout19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slideLayout" Target="../slideLayouts/slideLayout20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0-1.png"/><Relationship Id="rId2" Type="http://schemas.openxmlformats.org/officeDocument/2006/relationships/image" Target="../media/image-20-2.png"/><Relationship Id="rId3" Type="http://schemas.openxmlformats.org/officeDocument/2006/relationships/slideLayout" Target="../slideLayouts/slideLayout21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png"/><Relationship Id="rId2" Type="http://schemas.openxmlformats.org/officeDocument/2006/relationships/image" Target="../media/image-21-2.png"/><Relationship Id="rId3" Type="http://schemas.openxmlformats.org/officeDocument/2006/relationships/slideLayout" Target="../slideLayouts/slideLayout22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png"/><Relationship Id="rId2" Type="http://schemas.openxmlformats.org/officeDocument/2006/relationships/image" Target="../media/image-23-2.png"/><Relationship Id="rId3" Type="http://schemas.openxmlformats.org/officeDocument/2006/relationships/image" Target="../media/image-23-3.svg"/><Relationship Id="rId4" Type="http://schemas.openxmlformats.org/officeDocument/2006/relationships/image" Target="../media/image-23-4.png"/><Relationship Id="rId5" Type="http://schemas.openxmlformats.org/officeDocument/2006/relationships/image" Target="../media/image-23-5.svg"/><Relationship Id="rId6" Type="http://schemas.openxmlformats.org/officeDocument/2006/relationships/image" Target="../media/image-23-6.png"/><Relationship Id="rId7" Type="http://schemas.openxmlformats.org/officeDocument/2006/relationships/image" Target="../media/image-23-7.svg"/><Relationship Id="rId8" Type="http://schemas.openxmlformats.org/officeDocument/2006/relationships/image" Target="../media/image-23-8.png"/><Relationship Id="rId9" Type="http://schemas.openxmlformats.org/officeDocument/2006/relationships/image" Target="../media/image-23-9.svg"/><Relationship Id="rId10" Type="http://schemas.openxmlformats.org/officeDocument/2006/relationships/slideLayout" Target="../slideLayouts/slideLayout24.xml"/><Relationship Id="rId11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5-1.png"/><Relationship Id="rId2" Type="http://schemas.openxmlformats.org/officeDocument/2006/relationships/image" Target="../media/image-25-2.png"/><Relationship Id="rId3" Type="http://schemas.openxmlformats.org/officeDocument/2006/relationships/image" Target="../media/image-25-3.svg"/><Relationship Id="rId4" Type="http://schemas.openxmlformats.org/officeDocument/2006/relationships/image" Target="../media/image-25-4.png"/><Relationship Id="rId5" Type="http://schemas.openxmlformats.org/officeDocument/2006/relationships/image" Target="../media/image-25-5.svg"/><Relationship Id="rId6" Type="http://schemas.openxmlformats.org/officeDocument/2006/relationships/image" Target="../media/image-25-6.png"/><Relationship Id="rId7" Type="http://schemas.openxmlformats.org/officeDocument/2006/relationships/image" Target="../media/image-25-7.svg"/><Relationship Id="rId8" Type="http://schemas.openxmlformats.org/officeDocument/2006/relationships/image" Target="../media/image-25-8.png"/><Relationship Id="rId9" Type="http://schemas.openxmlformats.org/officeDocument/2006/relationships/image" Target="../media/image-25-9.svg"/><Relationship Id="rId10" Type="http://schemas.openxmlformats.org/officeDocument/2006/relationships/slideLayout" Target="../slideLayouts/slideLayout26.xml"/><Relationship Id="rId11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6-1.png"/><Relationship Id="rId2" Type="http://schemas.openxmlformats.org/officeDocument/2006/relationships/slideLayout" Target="../slideLayouts/slideLayout27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slideLayout" Target="../slideLayouts/slideLayout30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4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0-1.png"/><Relationship Id="rId2" Type="http://schemas.openxmlformats.org/officeDocument/2006/relationships/image" Target="../media/image-30-2.png"/><Relationship Id="rId3" Type="http://schemas.openxmlformats.org/officeDocument/2006/relationships/slideLayout" Target="../slideLayouts/slideLayout31.xml"/><Relationship Id="rId4" Type="http://schemas.openxmlformats.org/officeDocument/2006/relationships/notesSlide" Target="../notesSlides/notesSlide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slideLayout" Target="../slideLayouts/slideLayout5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svg"/><Relationship Id="rId4" Type="http://schemas.openxmlformats.org/officeDocument/2006/relationships/image" Target="../media/image-6-4.png"/><Relationship Id="rId5" Type="http://schemas.openxmlformats.org/officeDocument/2006/relationships/image" Target="../media/image-6-5.svg"/><Relationship Id="rId6" Type="http://schemas.openxmlformats.org/officeDocument/2006/relationships/image" Target="../media/image-6-6.png"/><Relationship Id="rId7" Type="http://schemas.openxmlformats.org/officeDocument/2006/relationships/image" Target="../media/image-6-7.svg"/><Relationship Id="rId8" Type="http://schemas.openxmlformats.org/officeDocument/2006/relationships/image" Target="../media/image-6-8.png"/><Relationship Id="rId9" Type="http://schemas.openxmlformats.org/officeDocument/2006/relationships/image" Target="../media/image-6-9.svg"/><Relationship Id="rId10" Type="http://schemas.openxmlformats.org/officeDocument/2006/relationships/image" Target="../media/image-6-10.png"/><Relationship Id="rId11" Type="http://schemas.openxmlformats.org/officeDocument/2006/relationships/image" Target="../media/image-6-11.svg"/><Relationship Id="rId12" Type="http://schemas.openxmlformats.org/officeDocument/2006/relationships/slideLayout" Target="../slideLayouts/slideLayout7.xml"/><Relationship Id="rId1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svg"/><Relationship Id="rId3" Type="http://schemas.openxmlformats.org/officeDocument/2006/relationships/image" Target="../media/image-7-3.png"/><Relationship Id="rId4" Type="http://schemas.openxmlformats.org/officeDocument/2006/relationships/image" Target="../media/image-7-4.svg"/><Relationship Id="rId5" Type="http://schemas.openxmlformats.org/officeDocument/2006/relationships/image" Target="../media/image-7-5.png"/><Relationship Id="rId6" Type="http://schemas.openxmlformats.org/officeDocument/2006/relationships/image" Target="../media/image-7-6.svg"/><Relationship Id="rId7" Type="http://schemas.openxmlformats.org/officeDocument/2006/relationships/image" Target="../media/image-7-7.png"/><Relationship Id="rId8" Type="http://schemas.openxmlformats.org/officeDocument/2006/relationships/image" Target="../media/image-7-8.svg"/><Relationship Id="rId9" Type="http://schemas.openxmlformats.org/officeDocument/2006/relationships/slideLayout" Target="../slideLayouts/slideLayout8.xml"/><Relationship Id="rId10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slideLayout" Target="../slideLayouts/slideLayout9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svg"/><Relationship Id="rId3" Type="http://schemas.openxmlformats.org/officeDocument/2006/relationships/image" Target="../media/image-9-3.png"/><Relationship Id="rId4" Type="http://schemas.openxmlformats.org/officeDocument/2006/relationships/image" Target="../media/image-9-4.svg"/><Relationship Id="rId5" Type="http://schemas.openxmlformats.org/officeDocument/2006/relationships/image" Target="../media/image-9-5.png"/><Relationship Id="rId6" Type="http://schemas.openxmlformats.org/officeDocument/2006/relationships/image" Target="../media/image-9-6.svg"/><Relationship Id="rId7" Type="http://schemas.openxmlformats.org/officeDocument/2006/relationships/image" Target="../media/image-9-7.png"/><Relationship Id="rId8" Type="http://schemas.openxmlformats.org/officeDocument/2006/relationships/image" Target="../media/image-9-8.svg"/><Relationship Id="rId9" Type="http://schemas.openxmlformats.org/officeDocument/2006/relationships/slideLayout" Target="../slideLayouts/slideLayout10.xml"/><Relationship Id="rId10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2141696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Income Tax Act, 2025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837724" y="2941439"/>
            <a:ext cx="546294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Income from House Property and Salaries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837724" y="3652361"/>
            <a:ext cx="746855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Seminar Reference Note | Gurugram Branch of NIRC of ICAI</a:t>
            </a:r>
            <a:endParaRPr lang="en-US" sz="1850" dirty="0"/>
          </a:p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Speaker: </a:t>
            </a:r>
            <a:pPr algn="l" indent="0" marL="0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CA Nishant Kumar</a:t>
            </a:r>
            <a:endParaRPr lang="en-US" sz="1850" dirty="0"/>
          </a:p>
        </p:txBody>
      </p:sp>
      <p:sp>
        <p:nvSpPr>
          <p:cNvPr id="6" name="Shape 3"/>
          <p:cNvSpPr/>
          <p:nvPr/>
        </p:nvSpPr>
        <p:spPr>
          <a:xfrm>
            <a:off x="837724" y="4687610"/>
            <a:ext cx="7468553" cy="1400175"/>
          </a:xfrm>
          <a:prstGeom prst="roundRect">
            <a:avLst>
              <a:gd name="adj" fmla="val 2564"/>
            </a:avLst>
          </a:prstGeom>
          <a:solidFill>
            <a:srgbClr val="B6D6FC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039" y="5036344"/>
            <a:ext cx="299204" cy="239316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615559" y="4986695"/>
            <a:ext cx="6451402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Primary reference: Income Tax Act, 2025 and Income-tax Rules, 2026. Old Act provisions cited in brackets for mapping continuity.</a:t>
            </a:r>
            <a:endParaRPr lang="en-US" sz="18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6880" y="610553"/>
            <a:ext cx="9146262" cy="59412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650"/>
              </a:lnSpc>
              <a:buNone/>
            </a:pPr>
            <a:r>
              <a:rPr lang="en-US" sz="37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Unrealised Rent, Arrears &amp; Co-ownership</a:t>
            </a:r>
            <a:endParaRPr lang="en-US" sz="3700" dirty="0"/>
          </a:p>
        </p:txBody>
      </p:sp>
      <p:sp>
        <p:nvSpPr>
          <p:cNvPr id="3" name="Text 1"/>
          <p:cNvSpPr/>
          <p:nvPr/>
        </p:nvSpPr>
        <p:spPr>
          <a:xfrm>
            <a:off x="756880" y="1630680"/>
            <a:ext cx="2864882" cy="2970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Unrealised Rent &amp; Arrears</a:t>
            </a:r>
            <a:endParaRPr lang="en-US" sz="1850" dirty="0"/>
          </a:p>
        </p:txBody>
      </p:sp>
      <p:sp>
        <p:nvSpPr>
          <p:cNvPr id="4" name="Text 2"/>
          <p:cNvSpPr/>
          <p:nvPr/>
        </p:nvSpPr>
        <p:spPr>
          <a:xfrm>
            <a:off x="756880" y="2098119"/>
            <a:ext cx="4270534" cy="5955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21</a:t>
            </a:r>
            <a:pPr algn="l" indent="0" marL="0">
              <a:lnSpc>
                <a:spcPts val="2300"/>
              </a:lnSpc>
              <a:buNone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(Rule 4 of 1962 Rules): Conditions for unrealised rent are cumulative and strict.</a:t>
            </a:r>
            <a:endParaRPr lang="en-US" sz="1550" dirty="0"/>
          </a:p>
        </p:txBody>
      </p:sp>
      <p:sp>
        <p:nvSpPr>
          <p:cNvPr id="5" name="Text 3"/>
          <p:cNvSpPr/>
          <p:nvPr/>
        </p:nvSpPr>
        <p:spPr>
          <a:xfrm>
            <a:off x="756880" y="2847023"/>
            <a:ext cx="4270534" cy="8933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Recovery of arrears or unrealised rent under </a:t>
            </a:r>
            <a:pPr algn="l" indent="0" marL="0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23</a:t>
            </a:r>
            <a:pPr algn="l" indent="0" marL="0">
              <a:lnSpc>
                <a:spcPts val="2300"/>
              </a:lnSpc>
              <a:buNone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is taxed in the year of receipt with a flat </a:t>
            </a:r>
            <a:pPr algn="l" indent="0" marL="0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30% deduction</a:t>
            </a:r>
            <a:pPr algn="l" indent="0" marL="0">
              <a:lnSpc>
                <a:spcPts val="2300"/>
              </a:lnSpc>
              <a:buNone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from such receipt.</a:t>
            </a:r>
            <a:endParaRPr lang="en-US" sz="1550" dirty="0"/>
          </a:p>
        </p:txBody>
      </p:sp>
      <p:sp>
        <p:nvSpPr>
          <p:cNvPr id="6" name="Text 4"/>
          <p:cNvSpPr/>
          <p:nvPr/>
        </p:nvSpPr>
        <p:spPr>
          <a:xfrm>
            <a:off x="756880" y="3910727"/>
            <a:ext cx="3052048" cy="2970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Co-ownership — Section 24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756880" y="4378166"/>
            <a:ext cx="4270534" cy="148887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Where shares are </a:t>
            </a:r>
            <a:pPr algn="l" indent="0" marL="0">
              <a:lnSpc>
                <a:spcPts val="2300"/>
              </a:lnSpc>
              <a:buNone/>
            </a:pPr>
            <a:r>
              <a:rPr lang="en-US" sz="15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definite and ascertainable</a:t>
            </a:r>
            <a:pPr algn="l" indent="0" marL="0">
              <a:lnSpc>
                <a:spcPts val="2300"/>
              </a:lnSpc>
              <a:buNone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, each co-owner is taxed separately on his share. Where shares are indeterminate, entity-level / AOP treatment may arise — often with harsher tax outcomes.</a:t>
            </a:r>
            <a:endParaRPr lang="en-US" sz="1550" dirty="0"/>
          </a:p>
        </p:txBody>
      </p:sp>
      <p:sp>
        <p:nvSpPr>
          <p:cNvPr id="8" name="Shape 6"/>
          <p:cNvSpPr/>
          <p:nvPr/>
        </p:nvSpPr>
        <p:spPr>
          <a:xfrm>
            <a:off x="756880" y="6058733"/>
            <a:ext cx="4270534" cy="1368504"/>
          </a:xfrm>
          <a:prstGeom prst="roundRect">
            <a:avLst>
              <a:gd name="adj" fmla="val 2214"/>
            </a:avLst>
          </a:prstGeom>
          <a:solidFill>
            <a:srgbClr val="B6D6FC"/>
          </a:solidFill>
          <a:ln/>
        </p:spPr>
      </p:sp>
      <p:pic>
        <p:nvPicPr>
          <p:cNvPr id="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10" y="6340197"/>
            <a:ext cx="252413" cy="201930"/>
          </a:xfrm>
          <a:prstGeom prst="rect">
            <a:avLst/>
          </a:prstGeom>
        </p:spPr>
      </p:pic>
      <p:sp>
        <p:nvSpPr>
          <p:cNvPr id="10" name="Text 7"/>
          <p:cNvSpPr/>
          <p:nvPr/>
        </p:nvSpPr>
        <p:spPr>
          <a:xfrm>
            <a:off x="1413153" y="6279594"/>
            <a:ext cx="3412331" cy="8933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Drafting clarity in ownership documents is a critical tax-protection measure at the acquisition stage itself.</a:t>
            </a:r>
            <a:endParaRPr lang="en-US" sz="1550" dirty="0"/>
          </a:p>
        </p:txBody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7715" y="3396615"/>
            <a:ext cx="22860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6165" y="626507"/>
            <a:ext cx="10846356" cy="626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900"/>
              </a:lnSpc>
              <a:buNone/>
            </a:pPr>
            <a:r>
              <a:rPr lang="en-US" sz="39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Old Regime vs. New Regime — House Property</a:t>
            </a:r>
            <a:endParaRPr lang="en-US" sz="3900" dirty="0"/>
          </a:p>
        </p:txBody>
      </p:sp>
      <p:sp>
        <p:nvSpPr>
          <p:cNvPr id="3" name="Shape 1"/>
          <p:cNvSpPr/>
          <p:nvPr/>
        </p:nvSpPr>
        <p:spPr>
          <a:xfrm>
            <a:off x="746165" y="1633180"/>
            <a:ext cx="13138071" cy="4591050"/>
          </a:xfrm>
          <a:prstGeom prst="roundRect">
            <a:avLst>
              <a:gd name="adj" fmla="val 697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967145" y="1762244"/>
            <a:ext cx="4031694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Issue</a:t>
            </a:r>
            <a:endParaRPr lang="en-US" sz="1650" dirty="0"/>
          </a:p>
        </p:txBody>
      </p:sp>
      <p:sp>
        <p:nvSpPr>
          <p:cNvPr id="5" name="Text 3"/>
          <p:cNvSpPr/>
          <p:nvPr/>
        </p:nvSpPr>
        <p:spPr>
          <a:xfrm>
            <a:off x="5432703" y="1762244"/>
            <a:ext cx="389655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Old Regime</a:t>
            </a:r>
            <a:endParaRPr lang="en-US" sz="1650" dirty="0"/>
          </a:p>
        </p:txBody>
      </p:sp>
      <p:sp>
        <p:nvSpPr>
          <p:cNvPr id="6" name="Text 4"/>
          <p:cNvSpPr/>
          <p:nvPr/>
        </p:nvSpPr>
        <p:spPr>
          <a:xfrm>
            <a:off x="9763125" y="1762244"/>
            <a:ext cx="390036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New Regime (Section 202)</a:t>
            </a:r>
            <a:endParaRPr lang="en-US" sz="1650" dirty="0"/>
          </a:p>
        </p:txBody>
      </p:sp>
      <p:sp>
        <p:nvSpPr>
          <p:cNvPr id="7" name="Text 5"/>
          <p:cNvSpPr/>
          <p:nvPr/>
        </p:nvSpPr>
        <p:spPr>
          <a:xfrm>
            <a:off x="967145" y="2335173"/>
            <a:ext cx="4031694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Basic computation (Sections 20–24)</a:t>
            </a:r>
            <a:endParaRPr lang="en-US" sz="1650" dirty="0"/>
          </a:p>
        </p:txBody>
      </p:sp>
      <p:sp>
        <p:nvSpPr>
          <p:cNvPr id="8" name="Text 6"/>
          <p:cNvSpPr/>
          <p:nvPr/>
        </p:nvSpPr>
        <p:spPr>
          <a:xfrm>
            <a:off x="5432703" y="2335173"/>
            <a:ext cx="389655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Applicable</a:t>
            </a:r>
            <a:endParaRPr lang="en-US" sz="1650" dirty="0"/>
          </a:p>
        </p:txBody>
      </p:sp>
      <p:sp>
        <p:nvSpPr>
          <p:cNvPr id="9" name="Text 7"/>
          <p:cNvSpPr/>
          <p:nvPr/>
        </p:nvSpPr>
        <p:spPr>
          <a:xfrm>
            <a:off x="9763125" y="2335173"/>
            <a:ext cx="390036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Applicable</a:t>
            </a:r>
            <a:endParaRPr lang="en-US" sz="1650" dirty="0"/>
          </a:p>
        </p:txBody>
      </p:sp>
      <p:sp>
        <p:nvSpPr>
          <p:cNvPr id="10" name="Text 8"/>
          <p:cNvSpPr/>
          <p:nvPr/>
        </p:nvSpPr>
        <p:spPr>
          <a:xfrm>
            <a:off x="967145" y="2908102"/>
            <a:ext cx="4031694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30% standard deduction</a:t>
            </a:r>
            <a:endParaRPr lang="en-US" sz="1650" dirty="0"/>
          </a:p>
        </p:txBody>
      </p:sp>
      <p:sp>
        <p:nvSpPr>
          <p:cNvPr id="11" name="Text 9"/>
          <p:cNvSpPr/>
          <p:nvPr/>
        </p:nvSpPr>
        <p:spPr>
          <a:xfrm>
            <a:off x="5432703" y="2908102"/>
            <a:ext cx="389655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Available</a:t>
            </a:r>
            <a:endParaRPr lang="en-US" sz="1650" dirty="0"/>
          </a:p>
        </p:txBody>
      </p:sp>
      <p:sp>
        <p:nvSpPr>
          <p:cNvPr id="12" name="Text 10"/>
          <p:cNvSpPr/>
          <p:nvPr/>
        </p:nvSpPr>
        <p:spPr>
          <a:xfrm>
            <a:off x="9763125" y="2908102"/>
            <a:ext cx="390036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Available</a:t>
            </a:r>
            <a:endParaRPr lang="en-US" sz="1650" dirty="0"/>
          </a:p>
        </p:txBody>
      </p:sp>
      <p:sp>
        <p:nvSpPr>
          <p:cNvPr id="13" name="Text 11"/>
          <p:cNvSpPr/>
          <p:nvPr/>
        </p:nvSpPr>
        <p:spPr>
          <a:xfrm>
            <a:off x="967145" y="3481030"/>
            <a:ext cx="4031694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Interest on self-occupied house</a:t>
            </a:r>
            <a:endParaRPr lang="en-US" sz="1650" dirty="0"/>
          </a:p>
        </p:txBody>
      </p:sp>
      <p:sp>
        <p:nvSpPr>
          <p:cNvPr id="14" name="Text 12"/>
          <p:cNvSpPr/>
          <p:nvPr/>
        </p:nvSpPr>
        <p:spPr>
          <a:xfrm>
            <a:off x="5432703" y="3481030"/>
            <a:ext cx="389655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Available (statutory conditions)</a:t>
            </a:r>
            <a:endParaRPr lang="en-US" sz="1650" dirty="0"/>
          </a:p>
        </p:txBody>
      </p:sp>
      <p:sp>
        <p:nvSpPr>
          <p:cNvPr id="15" name="Text 13"/>
          <p:cNvSpPr/>
          <p:nvPr/>
        </p:nvSpPr>
        <p:spPr>
          <a:xfrm>
            <a:off x="9763125" y="3481030"/>
            <a:ext cx="390036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Not available — Section 202 restriction</a:t>
            </a:r>
            <a:endParaRPr lang="en-US" sz="1650" dirty="0"/>
          </a:p>
        </p:txBody>
      </p:sp>
      <p:sp>
        <p:nvSpPr>
          <p:cNvPr id="16" name="Text 14"/>
          <p:cNvSpPr/>
          <p:nvPr/>
        </p:nvSpPr>
        <p:spPr>
          <a:xfrm>
            <a:off x="967145" y="4053959"/>
            <a:ext cx="4031694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Interest on let-out property</a:t>
            </a:r>
            <a:endParaRPr lang="en-US" sz="1650" dirty="0"/>
          </a:p>
        </p:txBody>
      </p:sp>
      <p:sp>
        <p:nvSpPr>
          <p:cNvPr id="17" name="Text 15"/>
          <p:cNvSpPr/>
          <p:nvPr/>
        </p:nvSpPr>
        <p:spPr>
          <a:xfrm>
            <a:off x="5432703" y="4053959"/>
            <a:ext cx="389655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Available</a:t>
            </a:r>
            <a:endParaRPr lang="en-US" sz="1650" dirty="0"/>
          </a:p>
        </p:txBody>
      </p:sp>
      <p:sp>
        <p:nvSpPr>
          <p:cNvPr id="18" name="Text 16"/>
          <p:cNvSpPr/>
          <p:nvPr/>
        </p:nvSpPr>
        <p:spPr>
          <a:xfrm>
            <a:off x="9763125" y="4053959"/>
            <a:ext cx="390036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Computation arises; loss use restricted</a:t>
            </a:r>
            <a:endParaRPr lang="en-US" sz="1650" dirty="0"/>
          </a:p>
        </p:txBody>
      </p:sp>
      <p:sp>
        <p:nvSpPr>
          <p:cNvPr id="19" name="Text 17"/>
          <p:cNvSpPr/>
          <p:nvPr/>
        </p:nvSpPr>
        <p:spPr>
          <a:xfrm>
            <a:off x="967145" y="4626888"/>
            <a:ext cx="4031694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Same-year inter-head set-off of loss</a:t>
            </a:r>
            <a:endParaRPr lang="en-US" sz="1650" dirty="0"/>
          </a:p>
        </p:txBody>
      </p:sp>
      <p:sp>
        <p:nvSpPr>
          <p:cNvPr id="20" name="Text 18"/>
          <p:cNvSpPr/>
          <p:nvPr/>
        </p:nvSpPr>
        <p:spPr>
          <a:xfrm>
            <a:off x="5432703" y="4626888"/>
            <a:ext cx="389655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Allowed up to ₹2,00,000</a:t>
            </a:r>
            <a:endParaRPr lang="en-US" sz="1650" dirty="0"/>
          </a:p>
        </p:txBody>
      </p:sp>
      <p:sp>
        <p:nvSpPr>
          <p:cNvPr id="21" name="Text 19"/>
          <p:cNvSpPr/>
          <p:nvPr/>
        </p:nvSpPr>
        <p:spPr>
          <a:xfrm>
            <a:off x="9763125" y="4626888"/>
            <a:ext cx="390036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Not allowed</a:t>
            </a:r>
            <a:endParaRPr lang="en-US" sz="1650" dirty="0"/>
          </a:p>
        </p:txBody>
      </p:sp>
      <p:sp>
        <p:nvSpPr>
          <p:cNvPr id="22" name="Text 20"/>
          <p:cNvSpPr/>
          <p:nvPr/>
        </p:nvSpPr>
        <p:spPr>
          <a:xfrm>
            <a:off x="967145" y="5199817"/>
            <a:ext cx="4031694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Carry forward of house-property loss</a:t>
            </a:r>
            <a:endParaRPr lang="en-US" sz="1650" dirty="0"/>
          </a:p>
        </p:txBody>
      </p:sp>
      <p:sp>
        <p:nvSpPr>
          <p:cNvPr id="23" name="Text 21"/>
          <p:cNvSpPr/>
          <p:nvPr/>
        </p:nvSpPr>
        <p:spPr>
          <a:xfrm>
            <a:off x="5432703" y="5199817"/>
            <a:ext cx="389655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Allowed — Section 110</a:t>
            </a:r>
            <a:endParaRPr lang="en-US" sz="1650" dirty="0"/>
          </a:p>
        </p:txBody>
      </p:sp>
      <p:sp>
        <p:nvSpPr>
          <p:cNvPr id="24" name="Text 22"/>
          <p:cNvSpPr/>
          <p:nvPr/>
        </p:nvSpPr>
        <p:spPr>
          <a:xfrm>
            <a:off x="9763125" y="5199817"/>
            <a:ext cx="390036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Bar through Section 202 deeming</a:t>
            </a:r>
            <a:endParaRPr lang="en-US" sz="1650" dirty="0"/>
          </a:p>
        </p:txBody>
      </p:sp>
      <p:sp>
        <p:nvSpPr>
          <p:cNvPr id="25" name="Text 23"/>
          <p:cNvSpPr/>
          <p:nvPr/>
        </p:nvSpPr>
        <p:spPr>
          <a:xfrm>
            <a:off x="967145" y="5772745"/>
            <a:ext cx="4031694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Self-occupied housing-loan benefit</a:t>
            </a:r>
            <a:endParaRPr lang="en-US" sz="1650" dirty="0"/>
          </a:p>
        </p:txBody>
      </p:sp>
      <p:sp>
        <p:nvSpPr>
          <p:cNvPr id="26" name="Text 24"/>
          <p:cNvSpPr/>
          <p:nvPr/>
        </p:nvSpPr>
        <p:spPr>
          <a:xfrm>
            <a:off x="5432703" y="5772745"/>
            <a:ext cx="389655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High practical value</a:t>
            </a:r>
            <a:endParaRPr lang="en-US" sz="1650" dirty="0"/>
          </a:p>
        </p:txBody>
      </p:sp>
      <p:sp>
        <p:nvSpPr>
          <p:cNvPr id="27" name="Text 25"/>
          <p:cNvSpPr/>
          <p:nvPr/>
        </p:nvSpPr>
        <p:spPr>
          <a:xfrm>
            <a:off x="9763125" y="5772745"/>
            <a:ext cx="3900368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Significantly reduced</a:t>
            </a:r>
            <a:endParaRPr lang="en-US" sz="1650" dirty="0"/>
          </a:p>
        </p:txBody>
      </p:sp>
      <p:sp>
        <p:nvSpPr>
          <p:cNvPr id="28" name="Shape 26"/>
          <p:cNvSpPr/>
          <p:nvPr/>
        </p:nvSpPr>
        <p:spPr>
          <a:xfrm>
            <a:off x="746165" y="6437828"/>
            <a:ext cx="13138071" cy="1165265"/>
          </a:xfrm>
          <a:prstGeom prst="roundRect">
            <a:avLst>
              <a:gd name="adj" fmla="val 2744"/>
            </a:avLst>
          </a:prstGeom>
          <a:solidFill>
            <a:srgbClr val="FCF2B5"/>
          </a:solidFill>
          <a:ln/>
        </p:spPr>
      </p:sp>
      <p:pic>
        <p:nvPicPr>
          <p:cNvPr id="29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9287" y="6746200"/>
            <a:ext cx="266462" cy="213122"/>
          </a:xfrm>
          <a:prstGeom prst="rect">
            <a:avLst/>
          </a:prstGeom>
        </p:spPr>
      </p:pic>
      <p:sp>
        <p:nvSpPr>
          <p:cNvPr id="30" name="Text 27"/>
          <p:cNvSpPr/>
          <p:nvPr/>
        </p:nvSpPr>
        <p:spPr>
          <a:xfrm>
            <a:off x="1438870" y="6680835"/>
            <a:ext cx="12232243" cy="644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The 2025 Act does not change the charging structure — it denies key tax benefits traditionally associated with self-occupied housing loans and loss adjustment.</a:t>
            </a:r>
            <a:endParaRPr lang="en-US" sz="16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8552" y="727472"/>
            <a:ext cx="9981128" cy="6710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250"/>
              </a:lnSpc>
              <a:buNone/>
            </a:pPr>
            <a:r>
              <a:rPr lang="en-US" sz="42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Practical Illustrations — House Property</a:t>
            </a:r>
            <a:endParaRPr lang="en-US" sz="4200" dirty="0"/>
          </a:p>
        </p:txBody>
      </p:sp>
      <p:sp>
        <p:nvSpPr>
          <p:cNvPr id="3" name="Shape 1"/>
          <p:cNvSpPr/>
          <p:nvPr/>
        </p:nvSpPr>
        <p:spPr>
          <a:xfrm>
            <a:off x="798552" y="1833324"/>
            <a:ext cx="6407944" cy="2725698"/>
          </a:xfrm>
          <a:prstGeom prst="roundRect">
            <a:avLst>
              <a:gd name="adj" fmla="val 1256"/>
            </a:avLst>
          </a:prstGeom>
          <a:solidFill>
            <a:srgbClr val="FEF5E7"/>
          </a:solidFill>
          <a:ln w="30480">
            <a:solidFill>
              <a:srgbClr val="D9CDBA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829032" y="1863804"/>
            <a:ext cx="6346984" cy="684371"/>
          </a:xfrm>
          <a:prstGeom prst="rect">
            <a:avLst/>
          </a:prstGeom>
          <a:solidFill>
            <a:srgbClr val="F3E7D4"/>
          </a:solidFill>
          <a:ln/>
        </p:spPr>
      </p:sp>
      <p:sp>
        <p:nvSpPr>
          <p:cNvPr id="5" name="Text 3"/>
          <p:cNvSpPr/>
          <p:nvPr/>
        </p:nvSpPr>
        <p:spPr>
          <a:xfrm>
            <a:off x="3831431" y="1992035"/>
            <a:ext cx="342186" cy="427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4"/>
          <p:cNvSpPr/>
          <p:nvPr/>
        </p:nvSpPr>
        <p:spPr>
          <a:xfrm>
            <a:off x="1057156" y="2765584"/>
            <a:ext cx="3709392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Expected Rent vs. Actual Rent</a:t>
            </a:r>
            <a:endParaRPr lang="en-US" sz="2100" dirty="0"/>
          </a:p>
        </p:txBody>
      </p:sp>
      <p:sp>
        <p:nvSpPr>
          <p:cNvPr id="7" name="Text 5"/>
          <p:cNvSpPr/>
          <p:nvPr/>
        </p:nvSpPr>
        <p:spPr>
          <a:xfrm>
            <a:off x="1057156" y="3231356"/>
            <a:ext cx="5890736" cy="10690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Municipal value ₹3,00,000 | Fair rent ₹3,60,000 | Standard rent ₹3,20,000 | Actual rent ₹3,00,000 → Expected rent restricted to </a:t>
            </a:r>
            <a:pPr algn="l" indent="0" marL="0">
              <a:lnSpc>
                <a:spcPts val="2800"/>
              </a:lnSpc>
              <a:buNone/>
            </a:pPr>
            <a:r>
              <a:rPr lang="en-US" sz="17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₹3,20,000</a:t>
            </a:r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 GAV = ₹3,20,000 (actual rent not decisive).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7423904" y="1833324"/>
            <a:ext cx="6407944" cy="2725698"/>
          </a:xfrm>
          <a:prstGeom prst="roundRect">
            <a:avLst>
              <a:gd name="adj" fmla="val 1256"/>
            </a:avLst>
          </a:prstGeom>
          <a:solidFill>
            <a:srgbClr val="FEF5E7"/>
          </a:solidFill>
          <a:ln w="30480">
            <a:solidFill>
              <a:srgbClr val="D9CDBA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7454384" y="1863804"/>
            <a:ext cx="6346984" cy="684371"/>
          </a:xfrm>
          <a:prstGeom prst="rect">
            <a:avLst/>
          </a:prstGeom>
          <a:solidFill>
            <a:srgbClr val="F3E7D4"/>
          </a:solidFill>
          <a:ln/>
        </p:spPr>
      </p:sp>
      <p:sp>
        <p:nvSpPr>
          <p:cNvPr id="10" name="Text 8"/>
          <p:cNvSpPr/>
          <p:nvPr/>
        </p:nvSpPr>
        <p:spPr>
          <a:xfrm>
            <a:off x="10456783" y="1992035"/>
            <a:ext cx="342186" cy="427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2</a:t>
            </a:r>
            <a:endParaRPr lang="en-US" sz="2650" dirty="0"/>
          </a:p>
        </p:txBody>
      </p:sp>
      <p:sp>
        <p:nvSpPr>
          <p:cNvPr id="11" name="Text 9"/>
          <p:cNvSpPr/>
          <p:nvPr/>
        </p:nvSpPr>
        <p:spPr>
          <a:xfrm>
            <a:off x="7682508" y="2765584"/>
            <a:ext cx="2684145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Vacancy Allowance</a:t>
            </a:r>
            <a:endParaRPr lang="en-US" sz="2100" dirty="0"/>
          </a:p>
        </p:txBody>
      </p:sp>
      <p:sp>
        <p:nvSpPr>
          <p:cNvPr id="12" name="Text 10"/>
          <p:cNvSpPr/>
          <p:nvPr/>
        </p:nvSpPr>
        <p:spPr>
          <a:xfrm>
            <a:off x="7682508" y="3231356"/>
            <a:ext cx="5890736" cy="10690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Expected rent ₹4,80,000 p.a. Actual rent received due to vacancy: ₹3,90,000. Section 21 allows annual value at </a:t>
            </a:r>
            <a:pPr algn="l" indent="0" marL="0">
              <a:lnSpc>
                <a:spcPts val="2800"/>
              </a:lnSpc>
              <a:buNone/>
            </a:pPr>
            <a:r>
              <a:rPr lang="en-US" sz="17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₹3,90,000</a:t>
            </a:r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if vacancy condition genuinely satisfied.</a:t>
            </a:r>
            <a:endParaRPr lang="en-US" sz="1750" dirty="0"/>
          </a:p>
        </p:txBody>
      </p:sp>
      <p:sp>
        <p:nvSpPr>
          <p:cNvPr id="13" name="Shape 11"/>
          <p:cNvSpPr/>
          <p:nvPr/>
        </p:nvSpPr>
        <p:spPr>
          <a:xfrm>
            <a:off x="798552" y="4776430"/>
            <a:ext cx="6407944" cy="2725698"/>
          </a:xfrm>
          <a:prstGeom prst="roundRect">
            <a:avLst>
              <a:gd name="adj" fmla="val 1256"/>
            </a:avLst>
          </a:prstGeom>
          <a:solidFill>
            <a:srgbClr val="FEF5E7"/>
          </a:solidFill>
          <a:ln w="30480">
            <a:solidFill>
              <a:srgbClr val="D9CDBA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829032" y="4806910"/>
            <a:ext cx="6346984" cy="684371"/>
          </a:xfrm>
          <a:prstGeom prst="rect">
            <a:avLst/>
          </a:prstGeom>
          <a:solidFill>
            <a:srgbClr val="F3E7D4"/>
          </a:solidFill>
          <a:ln/>
        </p:spPr>
      </p:sp>
      <p:sp>
        <p:nvSpPr>
          <p:cNvPr id="15" name="Text 13"/>
          <p:cNvSpPr/>
          <p:nvPr/>
        </p:nvSpPr>
        <p:spPr>
          <a:xfrm>
            <a:off x="3831431" y="4935141"/>
            <a:ext cx="342186" cy="427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3</a:t>
            </a:r>
            <a:endParaRPr lang="en-US" sz="2650" dirty="0"/>
          </a:p>
        </p:txBody>
      </p:sp>
      <p:sp>
        <p:nvSpPr>
          <p:cNvPr id="16" name="Text 14"/>
          <p:cNvSpPr/>
          <p:nvPr/>
        </p:nvSpPr>
        <p:spPr>
          <a:xfrm>
            <a:off x="1057156" y="5708690"/>
            <a:ext cx="2816543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Let-Out Property Loss</a:t>
            </a:r>
            <a:endParaRPr lang="en-US" sz="2100" dirty="0"/>
          </a:p>
        </p:txBody>
      </p:sp>
      <p:sp>
        <p:nvSpPr>
          <p:cNvPr id="17" name="Text 15"/>
          <p:cNvSpPr/>
          <p:nvPr/>
        </p:nvSpPr>
        <p:spPr>
          <a:xfrm>
            <a:off x="1057156" y="6174462"/>
            <a:ext cx="5890736" cy="10690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NAV ₹4,00,000 | 30% deduction ₹1,20,000 | Interest ₹4,50,000 → </a:t>
            </a:r>
            <a:pPr algn="l" indent="0" marL="0">
              <a:lnSpc>
                <a:spcPts val="2800"/>
              </a:lnSpc>
              <a:buNone/>
            </a:pPr>
            <a:r>
              <a:rPr lang="en-US" sz="17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Loss ₹1,70,000</a:t>
            </a:r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 Old regime: set-off allowed. New regime: cross-head benefit denied.</a:t>
            </a:r>
            <a:endParaRPr lang="en-US" sz="1750" dirty="0"/>
          </a:p>
        </p:txBody>
      </p:sp>
      <p:sp>
        <p:nvSpPr>
          <p:cNvPr id="18" name="Shape 16"/>
          <p:cNvSpPr/>
          <p:nvPr/>
        </p:nvSpPr>
        <p:spPr>
          <a:xfrm>
            <a:off x="7423904" y="4776430"/>
            <a:ext cx="6407944" cy="2725698"/>
          </a:xfrm>
          <a:prstGeom prst="roundRect">
            <a:avLst>
              <a:gd name="adj" fmla="val 1256"/>
            </a:avLst>
          </a:prstGeom>
          <a:solidFill>
            <a:srgbClr val="FEF5E7"/>
          </a:solidFill>
          <a:ln w="30480">
            <a:solidFill>
              <a:srgbClr val="D9CDBA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454384" y="4806910"/>
            <a:ext cx="6346984" cy="684371"/>
          </a:xfrm>
          <a:prstGeom prst="rect">
            <a:avLst/>
          </a:prstGeom>
          <a:solidFill>
            <a:srgbClr val="F3E7D4"/>
          </a:solidFill>
          <a:ln/>
        </p:spPr>
      </p:sp>
      <p:sp>
        <p:nvSpPr>
          <p:cNvPr id="20" name="Text 18"/>
          <p:cNvSpPr/>
          <p:nvPr/>
        </p:nvSpPr>
        <p:spPr>
          <a:xfrm>
            <a:off x="10456783" y="4935141"/>
            <a:ext cx="342186" cy="4277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4</a:t>
            </a:r>
            <a:endParaRPr lang="en-US" sz="2650" dirty="0"/>
          </a:p>
        </p:txBody>
      </p:sp>
      <p:sp>
        <p:nvSpPr>
          <p:cNvPr id="21" name="Text 19"/>
          <p:cNvSpPr/>
          <p:nvPr/>
        </p:nvSpPr>
        <p:spPr>
          <a:xfrm>
            <a:off x="7682508" y="5708690"/>
            <a:ext cx="2684145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Co-ownership</a:t>
            </a:r>
            <a:endParaRPr lang="en-US" sz="2100" dirty="0"/>
          </a:p>
        </p:txBody>
      </p:sp>
      <p:sp>
        <p:nvSpPr>
          <p:cNvPr id="22" name="Text 20"/>
          <p:cNvSpPr/>
          <p:nvPr/>
        </p:nvSpPr>
        <p:spPr>
          <a:xfrm>
            <a:off x="7682508" y="6174462"/>
            <a:ext cx="5890736" cy="10690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60:40 shares clearly documented → separate taxation under Section 24. Indeterminate shares → risk of AOP treatment. Precise documentation is essential.</a:t>
            </a:r>
            <a:endParaRPr lang="en-US" sz="17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092881" y="474583"/>
            <a:ext cx="789146" cy="268486"/>
          </a:xfrm>
          <a:prstGeom prst="roundRect">
            <a:avLst>
              <a:gd name="adj" fmla="val 7188"/>
            </a:avLst>
          </a:prstGeom>
          <a:solidFill>
            <a:srgbClr val="E2ECDF"/>
          </a:solidFill>
          <a:ln/>
        </p:spPr>
      </p:sp>
      <p:sp>
        <p:nvSpPr>
          <p:cNvPr id="3" name="Text 1"/>
          <p:cNvSpPr/>
          <p:nvPr/>
        </p:nvSpPr>
        <p:spPr>
          <a:xfrm>
            <a:off x="2189321" y="522803"/>
            <a:ext cx="596265" cy="1720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0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CHAPTER 2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2092881" y="786289"/>
            <a:ext cx="3784283" cy="4729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700"/>
              </a:lnSpc>
              <a:buNone/>
            </a:pPr>
            <a:r>
              <a:rPr lang="en-US" sz="29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Income from Salaries</a:t>
            </a:r>
            <a:endParaRPr lang="en-US" sz="2950" dirty="0"/>
          </a:p>
        </p:txBody>
      </p:sp>
      <p:sp>
        <p:nvSpPr>
          <p:cNvPr id="5" name="Text 3"/>
          <p:cNvSpPr/>
          <p:nvPr/>
        </p:nvSpPr>
        <p:spPr>
          <a:xfrm>
            <a:off x="2092881" y="1421249"/>
            <a:ext cx="7752517" cy="652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100"/>
              </a:lnSpc>
              <a:buNone/>
            </a:pPr>
            <a:r>
              <a:rPr lang="en-US" sz="41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Statutory Mapping: 1961 vs 2025</a:t>
            </a:r>
            <a:endParaRPr lang="en-US" sz="4100" dirty="0"/>
          </a:p>
        </p:txBody>
      </p:sp>
      <p:sp>
        <p:nvSpPr>
          <p:cNvPr id="6" name="Shape 4"/>
          <p:cNvSpPr/>
          <p:nvPr/>
        </p:nvSpPr>
        <p:spPr>
          <a:xfrm>
            <a:off x="2092881" y="2235994"/>
            <a:ext cx="10444639" cy="5519023"/>
          </a:xfrm>
          <a:prstGeom prst="roundRect">
            <a:avLst>
              <a:gd name="adj" fmla="val 437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2261473" y="2316004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Subject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5811203" y="2316004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Act, 2025 / Rules, 2026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9252823" y="2316004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Act, 1961 / Rules, 1962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2261473" y="2683431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Charging provision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5811203" y="2683431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15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9252823" y="2683431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15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2261473" y="3050858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Meaning / inclusions of salary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5811203" y="3050858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16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9252823" y="3050858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17(1)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2261473" y="3418284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Perquisites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5811203" y="3418284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17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9252823" y="3418284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17(2)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2261473" y="3785711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Profits in lieu of salary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5811203" y="3785711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18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9252823" y="3785711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17(3)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2261473" y="4153138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Deductions from salary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5811203" y="4153138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19</a:t>
            </a:r>
            <a:endParaRPr lang="en-US" sz="1250" dirty="0"/>
          </a:p>
        </p:txBody>
      </p:sp>
      <p:sp>
        <p:nvSpPr>
          <p:cNvPr id="24" name="Text 22"/>
          <p:cNvSpPr/>
          <p:nvPr/>
        </p:nvSpPr>
        <p:spPr>
          <a:xfrm>
            <a:off x="9252823" y="4153138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16</a:t>
            </a:r>
            <a:endParaRPr lang="en-US" sz="1250" dirty="0"/>
          </a:p>
        </p:txBody>
      </p:sp>
      <p:sp>
        <p:nvSpPr>
          <p:cNvPr id="25" name="Text 23"/>
          <p:cNvSpPr/>
          <p:nvPr/>
        </p:nvSpPr>
        <p:spPr>
          <a:xfrm>
            <a:off x="2261473" y="4520565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Relief for arrears / advance</a:t>
            </a:r>
            <a:endParaRPr lang="en-US" sz="1250" dirty="0"/>
          </a:p>
        </p:txBody>
      </p:sp>
      <p:sp>
        <p:nvSpPr>
          <p:cNvPr id="26" name="Text 24"/>
          <p:cNvSpPr/>
          <p:nvPr/>
        </p:nvSpPr>
        <p:spPr>
          <a:xfrm>
            <a:off x="5811203" y="4520565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157</a:t>
            </a:r>
            <a:endParaRPr lang="en-US" sz="1250" dirty="0"/>
          </a:p>
        </p:txBody>
      </p:sp>
      <p:sp>
        <p:nvSpPr>
          <p:cNvPr id="27" name="Text 25"/>
          <p:cNvSpPr/>
          <p:nvPr/>
        </p:nvSpPr>
        <p:spPr>
          <a:xfrm>
            <a:off x="9252823" y="4520565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89</a:t>
            </a:r>
            <a:endParaRPr lang="en-US" sz="1250" dirty="0"/>
          </a:p>
        </p:txBody>
      </p:sp>
      <p:sp>
        <p:nvSpPr>
          <p:cNvPr id="28" name="Text 26"/>
          <p:cNvSpPr/>
          <p:nvPr/>
        </p:nvSpPr>
        <p:spPr>
          <a:xfrm>
            <a:off x="2261473" y="4887992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Salary TDS</a:t>
            </a:r>
            <a:endParaRPr lang="en-US" sz="1250" dirty="0"/>
          </a:p>
        </p:txBody>
      </p:sp>
      <p:sp>
        <p:nvSpPr>
          <p:cNvPr id="29" name="Text 27"/>
          <p:cNvSpPr/>
          <p:nvPr/>
        </p:nvSpPr>
        <p:spPr>
          <a:xfrm>
            <a:off x="5811203" y="4887992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392</a:t>
            </a:r>
            <a:endParaRPr lang="en-US" sz="1250" dirty="0"/>
          </a:p>
        </p:txBody>
      </p:sp>
      <p:sp>
        <p:nvSpPr>
          <p:cNvPr id="30" name="Text 28"/>
          <p:cNvSpPr/>
          <p:nvPr/>
        </p:nvSpPr>
        <p:spPr>
          <a:xfrm>
            <a:off x="9252823" y="4887992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192</a:t>
            </a:r>
            <a:endParaRPr lang="en-US" sz="1250" dirty="0"/>
          </a:p>
        </p:txBody>
      </p:sp>
      <p:sp>
        <p:nvSpPr>
          <p:cNvPr id="31" name="Text 29"/>
          <p:cNvSpPr/>
          <p:nvPr/>
        </p:nvSpPr>
        <p:spPr>
          <a:xfrm>
            <a:off x="2261473" y="5255419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Valuation of perquisites</a:t>
            </a:r>
            <a:endParaRPr lang="en-US" sz="1250" dirty="0"/>
          </a:p>
        </p:txBody>
      </p:sp>
      <p:sp>
        <p:nvSpPr>
          <p:cNvPr id="32" name="Text 30"/>
          <p:cNvSpPr/>
          <p:nvPr/>
        </p:nvSpPr>
        <p:spPr>
          <a:xfrm>
            <a:off x="5811203" y="5255419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15</a:t>
            </a:r>
            <a:endParaRPr lang="en-US" sz="1250" dirty="0"/>
          </a:p>
        </p:txBody>
      </p:sp>
      <p:sp>
        <p:nvSpPr>
          <p:cNvPr id="33" name="Text 31"/>
          <p:cNvSpPr/>
          <p:nvPr/>
        </p:nvSpPr>
        <p:spPr>
          <a:xfrm>
            <a:off x="9252823" y="5255419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3</a:t>
            </a:r>
            <a:endParaRPr lang="en-US" sz="1250" dirty="0"/>
          </a:p>
        </p:txBody>
      </p:sp>
      <p:sp>
        <p:nvSpPr>
          <p:cNvPr id="34" name="Text 32"/>
          <p:cNvSpPr/>
          <p:nvPr/>
        </p:nvSpPr>
        <p:spPr>
          <a:xfrm>
            <a:off x="2261473" y="5622846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HRA</a:t>
            </a:r>
            <a:endParaRPr lang="en-US" sz="1250" dirty="0"/>
          </a:p>
        </p:txBody>
      </p:sp>
      <p:sp>
        <p:nvSpPr>
          <p:cNvPr id="35" name="Text 33"/>
          <p:cNvSpPr/>
          <p:nvPr/>
        </p:nvSpPr>
        <p:spPr>
          <a:xfrm>
            <a:off x="5811203" y="5622846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279</a:t>
            </a:r>
            <a:endParaRPr lang="en-US" sz="1250" dirty="0"/>
          </a:p>
        </p:txBody>
      </p:sp>
      <p:sp>
        <p:nvSpPr>
          <p:cNvPr id="36" name="Text 34"/>
          <p:cNvSpPr/>
          <p:nvPr/>
        </p:nvSpPr>
        <p:spPr>
          <a:xfrm>
            <a:off x="9252823" y="5622846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2A</a:t>
            </a:r>
            <a:endParaRPr lang="en-US" sz="1250" dirty="0"/>
          </a:p>
        </p:txBody>
      </p:sp>
      <p:sp>
        <p:nvSpPr>
          <p:cNvPr id="37" name="Text 35"/>
          <p:cNvSpPr/>
          <p:nvPr/>
        </p:nvSpPr>
        <p:spPr>
          <a:xfrm>
            <a:off x="2261473" y="5990273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Special allowances</a:t>
            </a:r>
            <a:endParaRPr lang="en-US" sz="1250" dirty="0"/>
          </a:p>
        </p:txBody>
      </p:sp>
      <p:sp>
        <p:nvSpPr>
          <p:cNvPr id="38" name="Text 36"/>
          <p:cNvSpPr/>
          <p:nvPr/>
        </p:nvSpPr>
        <p:spPr>
          <a:xfrm>
            <a:off x="5811203" y="5990273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280</a:t>
            </a:r>
            <a:endParaRPr lang="en-US" sz="1250" dirty="0"/>
          </a:p>
        </p:txBody>
      </p:sp>
      <p:sp>
        <p:nvSpPr>
          <p:cNvPr id="39" name="Text 37"/>
          <p:cNvSpPr/>
          <p:nvPr/>
        </p:nvSpPr>
        <p:spPr>
          <a:xfrm>
            <a:off x="9252823" y="5990273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2BB</a:t>
            </a:r>
            <a:endParaRPr lang="en-US" sz="1250" dirty="0"/>
          </a:p>
        </p:txBody>
      </p:sp>
      <p:sp>
        <p:nvSpPr>
          <p:cNvPr id="40" name="Text 38"/>
          <p:cNvSpPr/>
          <p:nvPr/>
        </p:nvSpPr>
        <p:spPr>
          <a:xfrm>
            <a:off x="2261473" y="6357699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Relief computation rule</a:t>
            </a:r>
            <a:endParaRPr lang="en-US" sz="1250" dirty="0"/>
          </a:p>
        </p:txBody>
      </p:sp>
      <p:sp>
        <p:nvSpPr>
          <p:cNvPr id="41" name="Text 39"/>
          <p:cNvSpPr/>
          <p:nvPr/>
        </p:nvSpPr>
        <p:spPr>
          <a:xfrm>
            <a:off x="5811203" y="6357699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73</a:t>
            </a:r>
            <a:endParaRPr lang="en-US" sz="1250" dirty="0"/>
          </a:p>
        </p:txBody>
      </p:sp>
      <p:sp>
        <p:nvSpPr>
          <p:cNvPr id="42" name="Text 40"/>
          <p:cNvSpPr/>
          <p:nvPr/>
        </p:nvSpPr>
        <p:spPr>
          <a:xfrm>
            <a:off x="9252823" y="6357699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21A</a:t>
            </a:r>
            <a:endParaRPr lang="en-US" sz="1250" dirty="0"/>
          </a:p>
        </p:txBody>
      </p:sp>
      <p:sp>
        <p:nvSpPr>
          <p:cNvPr id="43" name="Text 41"/>
          <p:cNvSpPr/>
          <p:nvPr/>
        </p:nvSpPr>
        <p:spPr>
          <a:xfrm>
            <a:off x="2261473" y="6725126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Employee declaration</a:t>
            </a:r>
            <a:endParaRPr lang="en-US" sz="1250" dirty="0"/>
          </a:p>
        </p:txBody>
      </p:sp>
      <p:sp>
        <p:nvSpPr>
          <p:cNvPr id="44" name="Text 42"/>
          <p:cNvSpPr/>
          <p:nvPr/>
        </p:nvSpPr>
        <p:spPr>
          <a:xfrm>
            <a:off x="5811203" y="6725126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204 / Form 122</a:t>
            </a:r>
            <a:endParaRPr lang="en-US" sz="1250" dirty="0"/>
          </a:p>
        </p:txBody>
      </p:sp>
      <p:sp>
        <p:nvSpPr>
          <p:cNvPr id="45" name="Text 43"/>
          <p:cNvSpPr/>
          <p:nvPr/>
        </p:nvSpPr>
        <p:spPr>
          <a:xfrm>
            <a:off x="9252823" y="6725126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12B / 12BAA</a:t>
            </a:r>
            <a:endParaRPr lang="en-US" sz="1250" dirty="0"/>
          </a:p>
        </p:txBody>
      </p:sp>
      <p:sp>
        <p:nvSpPr>
          <p:cNvPr id="46" name="Text 44"/>
          <p:cNvSpPr/>
          <p:nvPr/>
        </p:nvSpPr>
        <p:spPr>
          <a:xfrm>
            <a:off x="2261473" y="7092553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Employee evidence</a:t>
            </a:r>
            <a:endParaRPr lang="en-US" sz="1250" dirty="0"/>
          </a:p>
        </p:txBody>
      </p:sp>
      <p:sp>
        <p:nvSpPr>
          <p:cNvPr id="47" name="Text 45"/>
          <p:cNvSpPr/>
          <p:nvPr/>
        </p:nvSpPr>
        <p:spPr>
          <a:xfrm>
            <a:off x="5811203" y="7092553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205 / Form 124</a:t>
            </a:r>
            <a:endParaRPr lang="en-US" sz="1250" dirty="0"/>
          </a:p>
        </p:txBody>
      </p:sp>
      <p:sp>
        <p:nvSpPr>
          <p:cNvPr id="48" name="Text 46"/>
          <p:cNvSpPr/>
          <p:nvPr/>
        </p:nvSpPr>
        <p:spPr>
          <a:xfrm>
            <a:off x="9252823" y="7092553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26C / Form 12BB</a:t>
            </a:r>
            <a:endParaRPr lang="en-US" sz="1250" dirty="0"/>
          </a:p>
        </p:txBody>
      </p:sp>
      <p:sp>
        <p:nvSpPr>
          <p:cNvPr id="49" name="Text 47"/>
          <p:cNvSpPr/>
          <p:nvPr/>
        </p:nvSpPr>
        <p:spPr>
          <a:xfrm>
            <a:off x="2261473" y="7459980"/>
            <a:ext cx="3220641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Relief form</a:t>
            </a:r>
            <a:endParaRPr lang="en-US" sz="1250" dirty="0"/>
          </a:p>
        </p:txBody>
      </p:sp>
      <p:sp>
        <p:nvSpPr>
          <p:cNvPr id="50" name="Text 48"/>
          <p:cNvSpPr/>
          <p:nvPr/>
        </p:nvSpPr>
        <p:spPr>
          <a:xfrm>
            <a:off x="5811203" y="7459980"/>
            <a:ext cx="311253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39</a:t>
            </a:r>
            <a:endParaRPr lang="en-US" sz="1250" dirty="0"/>
          </a:p>
        </p:txBody>
      </p:sp>
      <p:sp>
        <p:nvSpPr>
          <p:cNvPr id="51" name="Text 49"/>
          <p:cNvSpPr/>
          <p:nvPr/>
        </p:nvSpPr>
        <p:spPr>
          <a:xfrm>
            <a:off x="9252823" y="7459980"/>
            <a:ext cx="3116342" cy="2150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65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10E</a:t>
            </a:r>
            <a:endParaRPr lang="en-US" sz="12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85455" y="662226"/>
            <a:ext cx="7573089" cy="13199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150"/>
              </a:lnSpc>
              <a:buNone/>
            </a:pPr>
            <a:r>
              <a:rPr lang="en-US" sz="41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Charging Provisions — Sections 15 &amp; 16</a:t>
            </a:r>
            <a:endParaRPr lang="en-US" sz="4150" dirty="0"/>
          </a:p>
        </p:txBody>
      </p:sp>
      <p:sp>
        <p:nvSpPr>
          <p:cNvPr id="4" name="Text 1"/>
          <p:cNvSpPr/>
          <p:nvPr/>
        </p:nvSpPr>
        <p:spPr>
          <a:xfrm>
            <a:off x="785455" y="2508052"/>
            <a:ext cx="2714982" cy="330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 15 — Charging</a:t>
            </a:r>
            <a:endParaRPr lang="en-US" sz="2050" dirty="0"/>
          </a:p>
        </p:txBody>
      </p:sp>
      <p:sp>
        <p:nvSpPr>
          <p:cNvPr id="5" name="Text 2"/>
          <p:cNvSpPr/>
          <p:nvPr/>
        </p:nvSpPr>
        <p:spPr>
          <a:xfrm>
            <a:off x="785455" y="3048476"/>
            <a:ext cx="3512820" cy="10433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Taxes salary </a:t>
            </a:r>
            <a:pPr algn="l" indent="0" marL="0">
              <a:lnSpc>
                <a:spcPts val="2700"/>
              </a:lnSpc>
              <a:buNone/>
            </a:pPr>
            <a:r>
              <a:rPr lang="en-US" sz="17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due</a:t>
            </a:r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from employer (paid or not), salary </a:t>
            </a:r>
            <a:pPr algn="l" indent="0" marL="0">
              <a:lnSpc>
                <a:spcPts val="2700"/>
              </a:lnSpc>
              <a:buNone/>
            </a:pPr>
            <a:r>
              <a:rPr lang="en-US" sz="17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paid</a:t>
            </a:r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though not yet due, and </a:t>
            </a:r>
            <a:pPr algn="l" indent="0" marL="0">
              <a:lnSpc>
                <a:spcPts val="2700"/>
              </a:lnSpc>
              <a:buNone/>
            </a:pPr>
            <a:r>
              <a:rPr lang="en-US" sz="17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arrears</a:t>
            </a:r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not taxed earlier.</a:t>
            </a:r>
            <a:endParaRPr lang="en-US" sz="1750" dirty="0"/>
          </a:p>
        </p:txBody>
      </p:sp>
      <p:sp>
        <p:nvSpPr>
          <p:cNvPr id="6" name="Shape 3"/>
          <p:cNvSpPr/>
          <p:nvPr/>
        </p:nvSpPr>
        <p:spPr>
          <a:xfrm>
            <a:off x="785455" y="4328398"/>
            <a:ext cx="3512820" cy="3002399"/>
          </a:xfrm>
          <a:prstGeom prst="roundRect">
            <a:avLst>
              <a:gd name="adj" fmla="val 1121"/>
            </a:avLst>
          </a:prstGeom>
          <a:solidFill>
            <a:srgbClr val="B6D6FC"/>
          </a:solidFill>
          <a:ln/>
        </p:spPr>
      </p:sp>
      <p:pic>
        <p:nvPicPr>
          <p:cNvPr id="7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769" y="4648676"/>
            <a:ext cx="280511" cy="224314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514594" y="4594860"/>
            <a:ext cx="2559368" cy="24344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50" b="1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Due-or-receipt principle:</a:t>
            </a:r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Advance salary is taxable on receipt — law does not postpone taxation to the service period. Bunching relief available under Section 157.</a:t>
            </a:r>
            <a:endParaRPr lang="en-US" sz="1750" dirty="0"/>
          </a:p>
        </p:txBody>
      </p:sp>
      <p:sp>
        <p:nvSpPr>
          <p:cNvPr id="9" name="Text 5"/>
          <p:cNvSpPr/>
          <p:nvPr/>
        </p:nvSpPr>
        <p:spPr>
          <a:xfrm>
            <a:off x="4853345" y="2508052"/>
            <a:ext cx="2848808" cy="330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 16 — Inclusions</a:t>
            </a:r>
            <a:endParaRPr lang="en-US" sz="2050" dirty="0"/>
          </a:p>
        </p:txBody>
      </p:sp>
      <p:sp>
        <p:nvSpPr>
          <p:cNvPr id="10" name="Text 6"/>
          <p:cNvSpPr/>
          <p:nvPr/>
        </p:nvSpPr>
        <p:spPr>
          <a:xfrm>
            <a:off x="4853345" y="3048476"/>
            <a:ext cx="3512820" cy="20866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Wages, annuity, pension, gratuity, fees, commission, perquisites, profits in lieu, advance salary, leave encashment, employer contributions, and fund-linked accretions.</a:t>
            </a:r>
            <a:endParaRPr lang="en-US" sz="1750" dirty="0"/>
          </a:p>
        </p:txBody>
      </p:sp>
      <p:sp>
        <p:nvSpPr>
          <p:cNvPr id="11" name="Text 7"/>
          <p:cNvSpPr/>
          <p:nvPr/>
        </p:nvSpPr>
        <p:spPr>
          <a:xfrm>
            <a:off x="4853345" y="5324475"/>
            <a:ext cx="3512820" cy="10433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Intentionally inclusive — ensures all employment-linked receipts are captured regardless of form or label.</a:t>
            </a:r>
            <a:endParaRPr lang="en-US" sz="17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049655"/>
            <a:ext cx="12100798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Perquisites &amp; Profits in Lieu — Sections 17 &amp; 18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351961"/>
            <a:ext cx="3128843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 17 — Perquisites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837724" y="2943225"/>
            <a:ext cx="6185535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Benefits or amenities from employment: accommodation, specified facilities, employer discharge of personal obligations, excess fund contributions, and rule-governed benefits.</a:t>
            </a:r>
            <a:endParaRPr lang="en-US" sz="1850" dirty="0"/>
          </a:p>
        </p:txBody>
      </p:sp>
      <p:sp>
        <p:nvSpPr>
          <p:cNvPr id="5" name="Shape 3"/>
          <p:cNvSpPr/>
          <p:nvPr/>
        </p:nvSpPr>
        <p:spPr>
          <a:xfrm>
            <a:off x="837724" y="4744522"/>
            <a:ext cx="6185535" cy="2166223"/>
          </a:xfrm>
          <a:prstGeom prst="roundRect">
            <a:avLst>
              <a:gd name="adj" fmla="val 1658"/>
            </a:avLst>
          </a:prstGeom>
          <a:solidFill>
            <a:srgbClr val="D4E3CF"/>
          </a:solidFill>
          <a:ln/>
        </p:spPr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7039" y="5093256"/>
            <a:ext cx="299204" cy="239316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615559" y="5043607"/>
            <a:ext cx="5168384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Perquisites confer real economic value even without cash payment. Disputes arise from </a:t>
            </a:r>
            <a:pPr algn="l" indent="0" marL="0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valuation, timing, or exemption status</a:t>
            </a:r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— not merely existence.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7614761" y="2351961"/>
            <a:ext cx="3542824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 18 — Profits in Lieu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7614761" y="2943225"/>
            <a:ext cx="6185535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Employment-linked compensation: termination pay, modification-of-terms compensation, pre-joining and post-cessation receipts, fund-related receipts, and residual employment-connected sums.</a:t>
            </a:r>
            <a:endParaRPr lang="en-US" sz="1850" dirty="0"/>
          </a:p>
        </p:txBody>
      </p:sp>
      <p:sp>
        <p:nvSpPr>
          <p:cNvPr id="10" name="Shape 7"/>
          <p:cNvSpPr/>
          <p:nvPr/>
        </p:nvSpPr>
        <p:spPr>
          <a:xfrm>
            <a:off x="7614761" y="4744522"/>
            <a:ext cx="6185535" cy="1783199"/>
          </a:xfrm>
          <a:prstGeom prst="roundRect">
            <a:avLst>
              <a:gd name="adj" fmla="val 2014"/>
            </a:avLst>
          </a:prstGeom>
          <a:solidFill>
            <a:srgbClr val="D4E3CF"/>
          </a:solidFill>
          <a:ln/>
        </p:spPr>
      </p:sp>
      <p:pic>
        <p:nvPicPr>
          <p:cNvPr id="11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4077" y="5093256"/>
            <a:ext cx="299204" cy="239316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8392597" y="5043607"/>
            <a:ext cx="5168384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Captures joining bonuses, exit payments, settlement amounts — ensures one-time receipts do not escape taxation.</a:t>
            </a:r>
            <a:endParaRPr lang="en-US" sz="18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28762" y="329089"/>
            <a:ext cx="5678329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Valuation of Perquisites — Rule 15 vs. Rule 3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3428762" y="800695"/>
            <a:ext cx="7772757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15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(2026 Rules) performs the role of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3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(1962 Rules). Section 17 creates taxability; Rule 15 determines the taxable amount. Perquisites must be valued under the rules — not by casual estimation.</a:t>
            </a:r>
            <a:endParaRPr lang="en-US" sz="900" dirty="0"/>
          </a:p>
        </p:txBody>
      </p:sp>
      <p:sp>
        <p:nvSpPr>
          <p:cNvPr id="4" name="Shape 2"/>
          <p:cNvSpPr/>
          <p:nvPr/>
        </p:nvSpPr>
        <p:spPr>
          <a:xfrm>
            <a:off x="3428762" y="1155144"/>
            <a:ext cx="7772757" cy="7981712"/>
          </a:xfrm>
          <a:prstGeom prst="roundRect">
            <a:avLst>
              <a:gd name="adj" fmla="val 231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3556278" y="1206222"/>
            <a:ext cx="67151" cy="7179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S.No.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3870365" y="1206222"/>
            <a:ext cx="161484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Particulars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5732145" y="1206222"/>
            <a:ext cx="254567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3 / 1962 (exact amount/formula)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524756" y="1206222"/>
            <a:ext cx="254948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15 / 2026 (exact amount/formula)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3556278" y="2018705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3870365" y="2018705"/>
            <a:ext cx="161484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Rent-free accommodation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5732145" y="2018705"/>
            <a:ext cx="2545675" cy="5743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Owned by employer, non-govt: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10%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of salary (population &gt;40L) /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7.5%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of salary (population 15–40L) /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5%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of salary (population &lt;15L). Furnished: add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10%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p.a. of furniture cost.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8524756" y="2018705"/>
            <a:ext cx="2549485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 percentages retained: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10%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/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7.5%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/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5%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of salary. Furnished: add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10%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p.a. of furniture cost. CII-based adjustment introduced.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3556278" y="2687598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2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3870365" y="2687598"/>
            <a:ext cx="161484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Concessional accommodation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5732145" y="2687598"/>
            <a:ext cx="254567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Prescribed % of salary minus rent recovered from employee.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8524756" y="2687598"/>
            <a:ext cx="254948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 formula: prescribed % of salary minus rent recovered. No change in percentage.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556278" y="3069312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3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3870365" y="3069312"/>
            <a:ext cx="161484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Furnished accommodation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5732145" y="3069312"/>
            <a:ext cx="254567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Add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10%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p.a. of cost of furniture (or actual hire charges) to unfurnished value.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524756" y="3069312"/>
            <a:ext cx="254948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Same: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10%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p.a. of furniture cost added; CII adjustment for older furniture introduced.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3556278" y="3451027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4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3870365" y="3451027"/>
            <a:ext cx="1614845" cy="5743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Motor car facility — partly official, partly personal; employer bears running &amp; maintenance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5732145" y="3451027"/>
            <a:ext cx="254567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₹1,800/month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(≤1.6L engine) or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₹2,400/month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(&gt;1.6L) +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₹900/month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if chauffeur provided.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8524756" y="3451027"/>
            <a:ext cx="254948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₹5,000/month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(≤1.6L or EV) or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₹7,000/month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(&gt;1.6L) +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₹3,000/month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if chauffeur provided.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3556278" y="4119920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5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3870365" y="4119920"/>
            <a:ext cx="1614845" cy="5743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Motor car facility — partly official, partly personal; employee bears running &amp; maintenance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5732145" y="4119920"/>
            <a:ext cx="254567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₹600/month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(≤1.6L) or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₹900/month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(&gt;1.6L) +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₹900/month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if chauffeur provided.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8524756" y="4119920"/>
            <a:ext cx="254948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₹2,000/month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(≤1.6L or EV) or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₹3,000/month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(&gt;1.6L) +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₹3,000/month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if chauffeur provided.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3556278" y="4788813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6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3870365" y="4788813"/>
            <a:ext cx="1614845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Domestic staff (sweeper/gardener/watchman/personal attendant)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5732145" y="4788813"/>
            <a:ext cx="254567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Actual cost to employer (salary paid to such staff).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8524756" y="4788813"/>
            <a:ext cx="254948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Actual cost to employer; recovery from employee reduces taxable value.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3556278" y="5314117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7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3870365" y="5314117"/>
            <a:ext cx="161484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Gas / electricity / water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5732145" y="5314117"/>
            <a:ext cx="254567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Actual amount paid/payable by employer; recovery from employee reduces value.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8524756" y="5314117"/>
            <a:ext cx="254948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 — actual cost to employer minus recovery from employee.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3556278" y="5695831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8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3870365" y="5695831"/>
            <a:ext cx="161484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Free / concessional meals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5732145" y="5695831"/>
            <a:ext cx="254567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up to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₹50 per meal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(non-transferable paid vouchers at eating joints during working hours).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8524756" y="5695831"/>
            <a:ext cx="254948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up to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₹200 per meal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(same conditions; available under both regimes).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3556278" y="6077545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9</a:t>
            </a:r>
            <a:endParaRPr lang="en-US" sz="900" dirty="0"/>
          </a:p>
        </p:txBody>
      </p:sp>
      <p:sp>
        <p:nvSpPr>
          <p:cNvPr id="42" name="Text 40"/>
          <p:cNvSpPr/>
          <p:nvPr/>
        </p:nvSpPr>
        <p:spPr>
          <a:xfrm>
            <a:off x="3870365" y="6077545"/>
            <a:ext cx="161484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Children's education facility (employer-owned institution)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5732145" y="6077545"/>
            <a:ext cx="254567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up to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₹1,000 per month per child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(up to 2 children).</a:t>
            </a:r>
            <a:endParaRPr lang="en-US" sz="900" dirty="0"/>
          </a:p>
        </p:txBody>
      </p:sp>
      <p:sp>
        <p:nvSpPr>
          <p:cNvPr id="44" name="Text 42"/>
          <p:cNvSpPr/>
          <p:nvPr/>
        </p:nvSpPr>
        <p:spPr>
          <a:xfrm>
            <a:off x="8524756" y="6077545"/>
            <a:ext cx="254948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up to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₹3,000 per month per child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(up to 2 children).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3556278" y="6459260"/>
            <a:ext cx="67151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10</a:t>
            </a:r>
            <a:endParaRPr lang="en-US" sz="900" dirty="0"/>
          </a:p>
        </p:txBody>
      </p:sp>
      <p:sp>
        <p:nvSpPr>
          <p:cNvPr id="46" name="Text 44"/>
          <p:cNvSpPr/>
          <p:nvPr/>
        </p:nvSpPr>
        <p:spPr>
          <a:xfrm>
            <a:off x="3870365" y="6459260"/>
            <a:ext cx="161484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Gifts / vouchers / tokens</a:t>
            </a:r>
            <a:endParaRPr lang="en-US" sz="900" dirty="0"/>
          </a:p>
        </p:txBody>
      </p:sp>
      <p:sp>
        <p:nvSpPr>
          <p:cNvPr id="47" name="Text 45"/>
          <p:cNvSpPr/>
          <p:nvPr/>
        </p:nvSpPr>
        <p:spPr>
          <a:xfrm>
            <a:off x="5732145" y="6459260"/>
            <a:ext cx="254567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up to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₹5,000 per annum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; excess taxable.</a:t>
            </a:r>
            <a:endParaRPr lang="en-US" sz="900" dirty="0"/>
          </a:p>
        </p:txBody>
      </p:sp>
      <p:sp>
        <p:nvSpPr>
          <p:cNvPr id="48" name="Text 46"/>
          <p:cNvSpPr/>
          <p:nvPr/>
        </p:nvSpPr>
        <p:spPr>
          <a:xfrm>
            <a:off x="8524756" y="6459260"/>
            <a:ext cx="254948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up to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₹15,000 per annum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; excess taxable.</a:t>
            </a:r>
            <a:endParaRPr lang="en-US" sz="900" dirty="0"/>
          </a:p>
        </p:txBody>
      </p:sp>
      <p:sp>
        <p:nvSpPr>
          <p:cNvPr id="49" name="Text 47"/>
          <p:cNvSpPr/>
          <p:nvPr/>
        </p:nvSpPr>
        <p:spPr>
          <a:xfrm>
            <a:off x="3556278" y="6840974"/>
            <a:ext cx="67151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11</a:t>
            </a:r>
            <a:endParaRPr lang="en-US" sz="900" dirty="0"/>
          </a:p>
        </p:txBody>
      </p:sp>
      <p:sp>
        <p:nvSpPr>
          <p:cNvPr id="50" name="Text 48"/>
          <p:cNvSpPr/>
          <p:nvPr/>
        </p:nvSpPr>
        <p:spPr>
          <a:xfrm>
            <a:off x="3870365" y="6840974"/>
            <a:ext cx="161484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Interest-free / concessional loan</a:t>
            </a:r>
            <a:endParaRPr lang="en-US" sz="900" dirty="0"/>
          </a:p>
        </p:txBody>
      </p:sp>
      <p:sp>
        <p:nvSpPr>
          <p:cNvPr id="51" name="Text 49"/>
          <p:cNvSpPr/>
          <p:nvPr/>
        </p:nvSpPr>
        <p:spPr>
          <a:xfrm>
            <a:off x="5732145" y="6840974"/>
            <a:ext cx="2545675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if aggregate loan ≤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₹20,000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or for specified disease treatment. Taxable on SBI rate differential for excess.</a:t>
            </a:r>
            <a:endParaRPr lang="en-US" sz="900" dirty="0"/>
          </a:p>
        </p:txBody>
      </p:sp>
      <p:sp>
        <p:nvSpPr>
          <p:cNvPr id="52" name="Text 50"/>
          <p:cNvSpPr/>
          <p:nvPr/>
        </p:nvSpPr>
        <p:spPr>
          <a:xfrm>
            <a:off x="8524756" y="6840974"/>
            <a:ext cx="2549485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if aggregate loan ≤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₹2,00,000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or for specified disease treatment. Taxable on SBI rate differential for excess.</a:t>
            </a:r>
            <a:endParaRPr lang="en-US" sz="900" dirty="0"/>
          </a:p>
        </p:txBody>
      </p:sp>
      <p:sp>
        <p:nvSpPr>
          <p:cNvPr id="53" name="Text 51"/>
          <p:cNvSpPr/>
          <p:nvPr/>
        </p:nvSpPr>
        <p:spPr>
          <a:xfrm>
            <a:off x="3556278" y="7366278"/>
            <a:ext cx="67151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12</a:t>
            </a:r>
            <a:endParaRPr lang="en-US" sz="900" dirty="0"/>
          </a:p>
        </p:txBody>
      </p:sp>
      <p:sp>
        <p:nvSpPr>
          <p:cNvPr id="54" name="Text 52"/>
          <p:cNvSpPr/>
          <p:nvPr/>
        </p:nvSpPr>
        <p:spPr>
          <a:xfrm>
            <a:off x="3870365" y="7366278"/>
            <a:ext cx="161484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Credit card / club expenditure</a:t>
            </a:r>
            <a:endParaRPr lang="en-US" sz="900" dirty="0"/>
          </a:p>
        </p:txBody>
      </p:sp>
      <p:sp>
        <p:nvSpPr>
          <p:cNvPr id="55" name="Text 53"/>
          <p:cNvSpPr/>
          <p:nvPr/>
        </p:nvSpPr>
        <p:spPr>
          <a:xfrm>
            <a:off x="5732145" y="7366278"/>
            <a:ext cx="254567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Taxable unless for official purpose with documentary evidence.</a:t>
            </a:r>
            <a:endParaRPr lang="en-US" sz="900" dirty="0"/>
          </a:p>
        </p:txBody>
      </p:sp>
      <p:sp>
        <p:nvSpPr>
          <p:cNvPr id="56" name="Text 54"/>
          <p:cNvSpPr/>
          <p:nvPr/>
        </p:nvSpPr>
        <p:spPr>
          <a:xfrm>
            <a:off x="8524756" y="7366278"/>
            <a:ext cx="254948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 — official-purpose records mandatory; no change in principle.</a:t>
            </a:r>
            <a:endParaRPr lang="en-US" sz="900" dirty="0"/>
          </a:p>
        </p:txBody>
      </p:sp>
      <p:sp>
        <p:nvSpPr>
          <p:cNvPr id="57" name="Text 55"/>
          <p:cNvSpPr/>
          <p:nvPr/>
        </p:nvSpPr>
        <p:spPr>
          <a:xfrm>
            <a:off x="3556278" y="7747992"/>
            <a:ext cx="67151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13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3870365" y="7747992"/>
            <a:ext cx="161484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Use of movable assets (computers, electronics)</a:t>
            </a:r>
            <a:endParaRPr lang="en-US" sz="900" dirty="0"/>
          </a:p>
        </p:txBody>
      </p:sp>
      <p:sp>
        <p:nvSpPr>
          <p:cNvPr id="59" name="Text 57"/>
          <p:cNvSpPr/>
          <p:nvPr/>
        </p:nvSpPr>
        <p:spPr>
          <a:xfrm>
            <a:off x="5732145" y="7747992"/>
            <a:ext cx="254567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10%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p.a. of actual cost of asset (or hire charges if hired).</a:t>
            </a:r>
            <a:endParaRPr lang="en-US" sz="900" dirty="0"/>
          </a:p>
        </p:txBody>
      </p:sp>
      <p:sp>
        <p:nvSpPr>
          <p:cNvPr id="60" name="Text 58"/>
          <p:cNvSpPr/>
          <p:nvPr/>
        </p:nvSpPr>
        <p:spPr>
          <a:xfrm>
            <a:off x="8524756" y="7747992"/>
            <a:ext cx="254948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10%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p.a. of actual cost (or hire charges); same basis retained.</a:t>
            </a:r>
            <a:endParaRPr lang="en-US" sz="900" dirty="0"/>
          </a:p>
        </p:txBody>
      </p:sp>
      <p:sp>
        <p:nvSpPr>
          <p:cNvPr id="61" name="Text 59"/>
          <p:cNvSpPr/>
          <p:nvPr/>
        </p:nvSpPr>
        <p:spPr>
          <a:xfrm>
            <a:off x="3556278" y="8129707"/>
            <a:ext cx="67151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14</a:t>
            </a:r>
            <a:endParaRPr lang="en-US" sz="900" dirty="0"/>
          </a:p>
        </p:txBody>
      </p:sp>
      <p:sp>
        <p:nvSpPr>
          <p:cNvPr id="62" name="Text 60"/>
          <p:cNvSpPr/>
          <p:nvPr/>
        </p:nvSpPr>
        <p:spPr>
          <a:xfrm>
            <a:off x="3870365" y="8129707"/>
            <a:ext cx="1614845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Transfer of movable assets</a:t>
            </a:r>
            <a:endParaRPr lang="en-US" sz="900" dirty="0"/>
          </a:p>
        </p:txBody>
      </p:sp>
      <p:sp>
        <p:nvSpPr>
          <p:cNvPr id="63" name="Text 61"/>
          <p:cNvSpPr/>
          <p:nvPr/>
        </p:nvSpPr>
        <p:spPr>
          <a:xfrm>
            <a:off x="5732145" y="8129707"/>
            <a:ext cx="2545675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Actual cost minus depreciation (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50%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WDV for electronics;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20%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WDV for motor cars;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10%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SLM for others) minus amount paid by employee.</a:t>
            </a:r>
            <a:endParaRPr lang="en-US" sz="900" dirty="0"/>
          </a:p>
        </p:txBody>
      </p:sp>
      <p:sp>
        <p:nvSpPr>
          <p:cNvPr id="64" name="Text 62"/>
          <p:cNvSpPr/>
          <p:nvPr/>
        </p:nvSpPr>
        <p:spPr>
          <a:xfrm>
            <a:off x="8524756" y="8129707"/>
            <a:ext cx="254948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 depreciation rates retained; amount paid by employee deducted.</a:t>
            </a:r>
            <a:endParaRPr lang="en-US" sz="900" dirty="0"/>
          </a:p>
        </p:txBody>
      </p:sp>
      <p:sp>
        <p:nvSpPr>
          <p:cNvPr id="65" name="Text 63"/>
          <p:cNvSpPr/>
          <p:nvPr/>
        </p:nvSpPr>
        <p:spPr>
          <a:xfrm>
            <a:off x="3556278" y="8655010"/>
            <a:ext cx="67151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15</a:t>
            </a:r>
            <a:endParaRPr lang="en-US" sz="900" dirty="0"/>
          </a:p>
        </p:txBody>
      </p:sp>
      <p:sp>
        <p:nvSpPr>
          <p:cNvPr id="66" name="Text 64"/>
          <p:cNvSpPr/>
          <p:nvPr/>
        </p:nvSpPr>
        <p:spPr>
          <a:xfrm>
            <a:off x="3870365" y="8655010"/>
            <a:ext cx="1614845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Employer contribution exceeding ceiling to specified funds (PF/NPS/Superannuation)</a:t>
            </a:r>
            <a:endParaRPr lang="en-US" sz="900" dirty="0"/>
          </a:p>
        </p:txBody>
      </p:sp>
      <p:sp>
        <p:nvSpPr>
          <p:cNvPr id="67" name="Text 65"/>
          <p:cNvSpPr/>
          <p:nvPr/>
        </p:nvSpPr>
        <p:spPr>
          <a:xfrm>
            <a:off x="5732145" y="8655010"/>
            <a:ext cx="254567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Taxable if aggregate employer contribution to RPF + NPS + Superannuation exceeds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₹7.5 lakh p.a.</a:t>
            </a:r>
            <a:endParaRPr lang="en-US" sz="900" dirty="0"/>
          </a:p>
        </p:txBody>
      </p:sp>
      <p:sp>
        <p:nvSpPr>
          <p:cNvPr id="68" name="Text 66"/>
          <p:cNvSpPr/>
          <p:nvPr/>
        </p:nvSpPr>
        <p:spPr>
          <a:xfrm>
            <a:off x="8524756" y="8655010"/>
            <a:ext cx="2549485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 — combined ceiling of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₹7.5 lakh p.a.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retained; accretion on excess also taxable.</a:t>
            </a:r>
            <a:endParaRPr lang="en-US" sz="900" dirty="0"/>
          </a:p>
        </p:txBody>
      </p:sp>
      <p:sp>
        <p:nvSpPr>
          <p:cNvPr id="69" name="Shape 67"/>
          <p:cNvSpPr/>
          <p:nvPr/>
        </p:nvSpPr>
        <p:spPr>
          <a:xfrm>
            <a:off x="3428762" y="9204127"/>
            <a:ext cx="7772757" cy="490418"/>
          </a:xfrm>
          <a:prstGeom prst="roundRect">
            <a:avLst>
              <a:gd name="adj" fmla="val 3661"/>
            </a:avLst>
          </a:prstGeom>
          <a:solidFill>
            <a:srgbClr val="D4E3CF"/>
          </a:solidFill>
          <a:ln/>
        </p:spPr>
      </p:sp>
      <p:pic>
        <p:nvPicPr>
          <p:cNvPr id="70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8420" y="9355574"/>
            <a:ext cx="149543" cy="119658"/>
          </a:xfrm>
          <a:prstGeom prst="rect">
            <a:avLst/>
          </a:prstGeom>
        </p:spPr>
      </p:pic>
      <p:sp>
        <p:nvSpPr>
          <p:cNvPr id="71" name="Text 68"/>
          <p:cNvSpPr/>
          <p:nvPr/>
        </p:nvSpPr>
        <p:spPr>
          <a:xfrm>
            <a:off x="3817620" y="9293781"/>
            <a:ext cx="7264241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Motor car perquisite values increased ~2.8x under Rule 15. Meal exemption increased 4x. Gift exemption increased 3x. Loan exemption increased 10x.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78324" y="578882"/>
            <a:ext cx="7932063" cy="583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550"/>
              </a:lnSpc>
              <a:buNone/>
            </a:pPr>
            <a:r>
              <a:rPr lang="en-US" sz="36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Deductions from Salary — Section 19</a:t>
            </a:r>
            <a:endParaRPr lang="en-US" sz="36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324" y="3386376"/>
            <a:ext cx="2286000" cy="22860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568220" y="1572220"/>
            <a:ext cx="2332196" cy="291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Standard Deduction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9568220" y="2027753"/>
            <a:ext cx="4191357" cy="8697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5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₹75,000</a:t>
            </a:r>
            <a:pPr algn="l" indent="0" marL="0">
              <a:lnSpc>
                <a:spcPts val="2250"/>
              </a:lnSpc>
              <a:buNone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where tax computed under Section 202(1) (new regime)</a:t>
            </a:r>
            <a:endParaRPr lang="en-US" sz="1550" dirty="0"/>
          </a:p>
          <a:p>
            <a:pPr algn="l" indent="0" marL="0">
              <a:lnSpc>
                <a:spcPts val="2250"/>
              </a:lnSpc>
              <a:buNone/>
            </a:pPr>
            <a:r>
              <a:rPr lang="en-US" sz="15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₹50,000</a:t>
            </a:r>
            <a:pPr algn="l" indent="0" marL="0">
              <a:lnSpc>
                <a:spcPts val="2250"/>
              </a:lnSpc>
              <a:buNone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in other cases (old regime)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9568220" y="3061573"/>
            <a:ext cx="2943225" cy="291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Other Deductions &amp; Reliefs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9568220" y="3517106"/>
            <a:ext cx="4191357" cy="21441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Professional tax — deductible on </a:t>
            </a:r>
            <a:pPr algn="l" indent="0" marL="0">
              <a:lnSpc>
                <a:spcPts val="2250"/>
              </a:lnSpc>
              <a:buNone/>
            </a:pPr>
            <a:r>
              <a:rPr lang="en-US" sz="15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actual payment</a:t>
            </a:r>
            <a:pPr algn="l" indent="0" marL="0">
              <a:lnSpc>
                <a:spcPts val="2250"/>
              </a:lnSpc>
              <a:buNone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basis only</a:t>
            </a:r>
            <a:endParaRPr lang="en-US" sz="1550" dirty="0"/>
          </a:p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Gratuity, commuted pension, leave encashment, retrenchment compensation — included first, then relieved to extent provided</a:t>
            </a:r>
            <a:endParaRPr lang="en-US" sz="1550" dirty="0"/>
          </a:p>
          <a:p>
            <a:pPr algn="l" marL="342900" indent="-342900">
              <a:lnSpc>
                <a:spcPts val="2250"/>
              </a:lnSpc>
              <a:buSzPct val="100000"/>
              <a:buChar char="•"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VRS compensation — relief as per statutory conditions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9568220" y="5845969"/>
            <a:ext cx="4191357" cy="1619964"/>
          </a:xfrm>
          <a:prstGeom prst="roundRect">
            <a:avLst>
              <a:gd name="adj" fmla="val 1836"/>
            </a:avLst>
          </a:prstGeom>
          <a:solidFill>
            <a:srgbClr val="FCF2B5"/>
          </a:solidFill>
          <a:ln/>
        </p:spPr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6340" y="6126004"/>
            <a:ext cx="247769" cy="19812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0212229" y="6059567"/>
            <a:ext cx="3349228" cy="11596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Salary head does not permit general business-style expenditure deduction. Statutory inclusion ≠ full taxability — Section 19 may provide relief.</a:t>
            </a:r>
            <a:endParaRPr lang="en-US" sz="155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4627" y="686633"/>
            <a:ext cx="8187928" cy="693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Allowances vs. Reimbursements</a:t>
            </a:r>
            <a:endParaRPr lang="en-US" sz="4350" dirty="0"/>
          </a:p>
        </p:txBody>
      </p:sp>
      <p:sp>
        <p:nvSpPr>
          <p:cNvPr id="3" name="Shape 1"/>
          <p:cNvSpPr/>
          <p:nvPr/>
        </p:nvSpPr>
        <p:spPr>
          <a:xfrm>
            <a:off x="824627" y="1988463"/>
            <a:ext cx="6203156" cy="3293507"/>
          </a:xfrm>
          <a:prstGeom prst="roundRect">
            <a:avLst>
              <a:gd name="adj" fmla="val 1073"/>
            </a:avLst>
          </a:prstGeom>
          <a:solidFill>
            <a:srgbClr val="F3E7D4"/>
          </a:solidFill>
          <a:ln/>
        </p:spPr>
      </p:sp>
      <p:sp>
        <p:nvSpPr>
          <p:cNvPr id="4" name="Shape 2"/>
          <p:cNvSpPr/>
          <p:nvPr/>
        </p:nvSpPr>
        <p:spPr>
          <a:xfrm>
            <a:off x="824627" y="1988463"/>
            <a:ext cx="3101578" cy="3293507"/>
          </a:xfrm>
          <a:prstGeom prst="roundRect">
            <a:avLst>
              <a:gd name="adj" fmla="val 1140"/>
            </a:avLst>
          </a:prstGeom>
          <a:solidFill>
            <a:srgbClr val="F3E7D4"/>
          </a:solidFill>
          <a:ln/>
        </p:spPr>
      </p:sp>
      <p:sp>
        <p:nvSpPr>
          <p:cNvPr id="5" name="Text 3"/>
          <p:cNvSpPr/>
          <p:nvPr/>
        </p:nvSpPr>
        <p:spPr>
          <a:xfrm>
            <a:off x="1060252" y="2224087"/>
            <a:ext cx="2630329" cy="3464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Allowance</a:t>
            </a:r>
            <a:endParaRPr lang="en-US" sz="2150" dirty="0"/>
          </a:p>
        </p:txBody>
      </p:sp>
      <p:sp>
        <p:nvSpPr>
          <p:cNvPr id="6" name="Text 4"/>
          <p:cNvSpPr/>
          <p:nvPr/>
        </p:nvSpPr>
        <p:spPr>
          <a:xfrm>
            <a:off x="1060252" y="2802493"/>
            <a:ext cx="2630329" cy="149590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Fixed, recurring payment. Generally taxable unless specifically exempt. Label is not conclusive.</a:t>
            </a:r>
            <a:endParaRPr lang="en-US" sz="1850" dirty="0"/>
          </a:p>
        </p:txBody>
      </p:sp>
      <p:sp>
        <p:nvSpPr>
          <p:cNvPr id="7" name="Shape 5"/>
          <p:cNvSpPr/>
          <p:nvPr/>
        </p:nvSpPr>
        <p:spPr>
          <a:xfrm>
            <a:off x="3926205" y="1988463"/>
            <a:ext cx="3101578" cy="3293507"/>
          </a:xfrm>
          <a:prstGeom prst="rect">
            <a:avLst/>
          </a:prstGeom>
          <a:solidFill>
            <a:srgbClr val="F3E7D4"/>
          </a:solidFill>
          <a:ln/>
        </p:spPr>
      </p:sp>
      <p:sp>
        <p:nvSpPr>
          <p:cNvPr id="8" name="Shape 6"/>
          <p:cNvSpPr/>
          <p:nvPr/>
        </p:nvSpPr>
        <p:spPr>
          <a:xfrm>
            <a:off x="3926205" y="1988463"/>
            <a:ext cx="30480" cy="3293507"/>
          </a:xfrm>
          <a:prstGeom prst="roundRect">
            <a:avLst>
              <a:gd name="adj" fmla="val 115965"/>
            </a:avLst>
          </a:prstGeom>
          <a:solidFill>
            <a:srgbClr val="D9CDBA"/>
          </a:solidFill>
          <a:ln/>
        </p:spPr>
      </p:sp>
      <p:sp>
        <p:nvSpPr>
          <p:cNvPr id="9" name="Text 7"/>
          <p:cNvSpPr/>
          <p:nvPr/>
        </p:nvSpPr>
        <p:spPr>
          <a:xfrm>
            <a:off x="4161830" y="2224087"/>
            <a:ext cx="2630329" cy="3464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Reimbursement</a:t>
            </a:r>
            <a:endParaRPr lang="en-US" sz="2150" dirty="0"/>
          </a:p>
        </p:txBody>
      </p:sp>
      <p:sp>
        <p:nvSpPr>
          <p:cNvPr id="10" name="Text 8"/>
          <p:cNvSpPr/>
          <p:nvPr/>
        </p:nvSpPr>
        <p:spPr>
          <a:xfrm>
            <a:off x="4161830" y="2802493"/>
            <a:ext cx="2630329" cy="22438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Linked to actual official expenditure with evidence. Conceptually different — but substance prevails over nomenclature.</a:t>
            </a:r>
            <a:endParaRPr lang="en-US" sz="1850" dirty="0"/>
          </a:p>
        </p:txBody>
      </p:sp>
      <p:sp>
        <p:nvSpPr>
          <p:cNvPr id="11" name="Shape 9"/>
          <p:cNvSpPr/>
          <p:nvPr/>
        </p:nvSpPr>
        <p:spPr>
          <a:xfrm>
            <a:off x="824627" y="5542836"/>
            <a:ext cx="6203156" cy="1739146"/>
          </a:xfrm>
          <a:prstGeom prst="roundRect">
            <a:avLst>
              <a:gd name="adj" fmla="val 2032"/>
            </a:avLst>
          </a:prstGeom>
          <a:solidFill>
            <a:srgbClr val="FCF2B5"/>
          </a:solidFill>
          <a:ln/>
        </p:spPr>
      </p:sp>
      <p:pic>
        <p:nvPicPr>
          <p:cNvPr id="1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252" y="5890141"/>
            <a:ext cx="294442" cy="235625"/>
          </a:xfrm>
          <a:prstGeom prst="rect">
            <a:avLst/>
          </a:prstGeom>
        </p:spPr>
      </p:pic>
      <p:sp>
        <p:nvSpPr>
          <p:cNvPr id="13" name="Text 10"/>
          <p:cNvSpPr/>
          <p:nvPr/>
        </p:nvSpPr>
        <p:spPr>
          <a:xfrm>
            <a:off x="1590318" y="5833586"/>
            <a:ext cx="5201841" cy="11219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 fixed monthly "telephone reimbursement" without bill support is treated as a </a:t>
            </a:r>
            <a:pPr algn="l" indent="0" marL="0">
              <a:lnSpc>
                <a:spcPts val="29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taxable allowance</a:t>
            </a:r>
            <a:pPr algn="l" indent="0" marL="0">
              <a:lnSpc>
                <a:spcPts val="2900"/>
              </a:lnSpc>
              <a:buNone/>
            </a:pPr>
            <a:r>
              <a:rPr lang="en-US" sz="18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in substance — regardless of the label.</a:t>
            </a:r>
            <a:endParaRPr lang="en-US" sz="1850" dirty="0"/>
          </a:p>
        </p:txBody>
      </p:sp>
      <p:sp>
        <p:nvSpPr>
          <p:cNvPr id="14" name="Text 11"/>
          <p:cNvSpPr/>
          <p:nvPr/>
        </p:nvSpPr>
        <p:spPr>
          <a:xfrm>
            <a:off x="7610237" y="1959531"/>
            <a:ext cx="2772132" cy="3464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HRA — Rule 279</a:t>
            </a:r>
            <a:endParaRPr lang="en-US" sz="2150" dirty="0"/>
          </a:p>
        </p:txBody>
      </p:sp>
      <p:sp>
        <p:nvSpPr>
          <p:cNvPr id="15" name="Text 12"/>
          <p:cNvSpPr/>
          <p:nvPr/>
        </p:nvSpPr>
        <p:spPr>
          <a:xfrm>
            <a:off x="7610237" y="2537936"/>
            <a:ext cx="6203156" cy="7479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Governs House Rent Allowance exemption. Formula-based relief requiring actual rent payment and prescribed conditions.</a:t>
            </a:r>
            <a:endParaRPr lang="en-US" sz="1850" dirty="0"/>
          </a:p>
        </p:txBody>
      </p:sp>
      <p:sp>
        <p:nvSpPr>
          <p:cNvPr id="16" name="Text 13"/>
          <p:cNvSpPr/>
          <p:nvPr/>
        </p:nvSpPr>
        <p:spPr>
          <a:xfrm>
            <a:off x="7610237" y="3517821"/>
            <a:ext cx="4195405" cy="3464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Specified Allowances — Rule 280</a:t>
            </a:r>
            <a:endParaRPr lang="en-US" sz="2150" dirty="0"/>
          </a:p>
        </p:txBody>
      </p:sp>
      <p:sp>
        <p:nvSpPr>
          <p:cNvPr id="17" name="Text 14"/>
          <p:cNvSpPr/>
          <p:nvPr/>
        </p:nvSpPr>
        <p:spPr>
          <a:xfrm>
            <a:off x="7610237" y="4096226"/>
            <a:ext cx="6203156" cy="11219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Governs official-duty allowances. Exemption is </a:t>
            </a:r>
            <a:pPr algn="l" indent="0" marL="0">
              <a:lnSpc>
                <a:spcPts val="2900"/>
              </a:lnSpc>
              <a:buNone/>
            </a:pPr>
            <a:r>
              <a:rPr lang="en-US" sz="18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expenditure-linked</a:t>
            </a:r>
            <a:pPr algn="l" indent="0" marL="0">
              <a:lnSpc>
                <a:spcPts val="29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, not blanket. Evidence and official-purpose nexus are mandatory.</a:t>
            </a:r>
            <a:endParaRPr lang="en-US" sz="185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28762" y="329089"/>
            <a:ext cx="7772757" cy="7038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Rule 280 — Specified Allowances (2026 Rules vs. Rule 2BB of 1962 Rules)</a:t>
            </a:r>
            <a:endParaRPr lang="en-US" sz="2200" dirty="0"/>
          </a:p>
        </p:txBody>
      </p:sp>
      <p:sp>
        <p:nvSpPr>
          <p:cNvPr id="3" name="Text 1"/>
          <p:cNvSpPr/>
          <p:nvPr/>
        </p:nvSpPr>
        <p:spPr>
          <a:xfrm>
            <a:off x="3428762" y="1152644"/>
            <a:ext cx="7772757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280 performs the role of Rule 2BB. These allowances are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not blanket tax-free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— exempt only to the extent of actual eligible expenditure for the specific official purpose. Most have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 fixed rupee cap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; the exemption is limited by the actual expense and official nexus.</a:t>
            </a:r>
            <a:endParaRPr lang="en-US" sz="900" dirty="0"/>
          </a:p>
        </p:txBody>
      </p:sp>
      <p:sp>
        <p:nvSpPr>
          <p:cNvPr id="4" name="Shape 2"/>
          <p:cNvSpPr/>
          <p:nvPr/>
        </p:nvSpPr>
        <p:spPr>
          <a:xfrm>
            <a:off x="3428762" y="1507093"/>
            <a:ext cx="7772757" cy="3828336"/>
          </a:xfrm>
          <a:prstGeom prst="roundRect">
            <a:avLst>
              <a:gd name="adj" fmla="val 469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3556159" y="1558171"/>
            <a:ext cx="67151" cy="7179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S.No.</a:t>
            </a:r>
            <a:endParaRPr lang="en-US" sz="900" dirty="0"/>
          </a:p>
        </p:txBody>
      </p:sp>
      <p:sp>
        <p:nvSpPr>
          <p:cNvPr id="6" name="Text 4"/>
          <p:cNvSpPr/>
          <p:nvPr/>
        </p:nvSpPr>
        <p:spPr>
          <a:xfrm>
            <a:off x="3870246" y="1558171"/>
            <a:ext cx="1769983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Allowance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5887164" y="1558171"/>
            <a:ext cx="2468166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Rules, 1962 (Rule 2BB)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8602266" y="1558171"/>
            <a:ext cx="2471976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Rules, 2026 (Rule 280)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3556159" y="2370653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1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3870246" y="2370653"/>
            <a:ext cx="1769983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Travel allowance on tour or transfer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5887164" y="2370653"/>
            <a:ext cx="2468166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to the extent of actual expenditure incurred for official tour/transfer.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 fixed rupee cap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</a:t>
            </a:r>
            <a:endParaRPr lang="en-US" sz="900" dirty="0"/>
          </a:p>
        </p:txBody>
      </p:sp>
      <p:sp>
        <p:nvSpPr>
          <p:cNvPr id="12" name="Text 10"/>
          <p:cNvSpPr/>
          <p:nvPr/>
        </p:nvSpPr>
        <p:spPr>
          <a:xfrm>
            <a:off x="8602266" y="2370653"/>
            <a:ext cx="2471976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 — exempt to the extent of actual expenditure.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 fixed rupee cap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 Official nexus mandatory.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3556159" y="2895957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2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3870246" y="2895957"/>
            <a:ext cx="1769983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Daily allowance on tour or transfer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5887164" y="2895957"/>
            <a:ext cx="2468166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to the extent of actual expenditure incurred during absence from normal place of duty.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 fixed cap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8602266" y="2895957"/>
            <a:ext cx="2471976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 — exempt to the extent of actual expenditure.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 fixed cap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3556159" y="3421261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3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3870246" y="3421261"/>
            <a:ext cx="1769983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Conveyance allowance for official duties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5887164" y="3421261"/>
            <a:ext cx="2468166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to the extent actually spent on official duties where no free conveyance is provided by employer.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 fixed cap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8602266" y="3421261"/>
            <a:ext cx="2471976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 — exempt to the extent of actual expenditure. Free conveyance from employer affects claim.</a:t>
            </a:r>
            <a:endParaRPr lang="en-US" sz="900" dirty="0"/>
          </a:p>
        </p:txBody>
      </p:sp>
      <p:sp>
        <p:nvSpPr>
          <p:cNvPr id="21" name="Text 19"/>
          <p:cNvSpPr/>
          <p:nvPr/>
        </p:nvSpPr>
        <p:spPr>
          <a:xfrm>
            <a:off x="3556159" y="3946565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4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3870246" y="3946565"/>
            <a:ext cx="1769983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Helper allowance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5887164" y="3946565"/>
            <a:ext cx="2468166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to the extent actually spent on engaging a helper for official duties.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 fixed cap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8602266" y="3946565"/>
            <a:ext cx="2471976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 — exempt to the extent of actual expenditure for official duties.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3556159" y="4328279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5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3870246" y="4328279"/>
            <a:ext cx="1769983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Academic / research / training allowance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5887164" y="4328279"/>
            <a:ext cx="2468166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to the extent actually spent on academic research or training for official purposes.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 fixed cap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8602266" y="4328279"/>
            <a:ext cx="2471976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 — exempt to the extent of actual expenditure. Evidence of official purpose required.</a:t>
            </a:r>
            <a:endParaRPr lang="en-US" sz="900" dirty="0"/>
          </a:p>
        </p:txBody>
      </p:sp>
      <p:sp>
        <p:nvSpPr>
          <p:cNvPr id="29" name="Text 27"/>
          <p:cNvSpPr/>
          <p:nvPr/>
        </p:nvSpPr>
        <p:spPr>
          <a:xfrm>
            <a:off x="3556159" y="4853583"/>
            <a:ext cx="67151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6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3870246" y="4853583"/>
            <a:ext cx="1769983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Transfer-related packing / transportation allowance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5887164" y="4853583"/>
            <a:ext cx="2468166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Exempt to the extent of actual expenditure on packing/transportation on transfer.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 fixed cap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8602266" y="4853583"/>
            <a:ext cx="2471976" cy="4307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 — exempt to the extent of actual expenditure on transfer. Supporting records required.</a:t>
            </a:r>
            <a:endParaRPr lang="en-US" sz="900" dirty="0"/>
          </a:p>
        </p:txBody>
      </p:sp>
      <p:sp>
        <p:nvSpPr>
          <p:cNvPr id="33" name="Text 31"/>
          <p:cNvSpPr/>
          <p:nvPr/>
        </p:nvSpPr>
        <p:spPr>
          <a:xfrm>
            <a:off x="3428762" y="5425083"/>
            <a:ext cx="7496413" cy="2815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Allowances with Fixed Monetary Limits — Section 10(14) read with Rules</a:t>
            </a:r>
            <a:endParaRPr lang="en-US" sz="1750" dirty="0"/>
          </a:p>
        </p:txBody>
      </p:sp>
      <p:sp>
        <p:nvSpPr>
          <p:cNvPr id="34" name="Shape 32"/>
          <p:cNvSpPr/>
          <p:nvPr/>
        </p:nvSpPr>
        <p:spPr>
          <a:xfrm>
            <a:off x="3428762" y="5796320"/>
            <a:ext cx="7772757" cy="1629013"/>
          </a:xfrm>
          <a:prstGeom prst="roundRect">
            <a:avLst>
              <a:gd name="adj" fmla="val 1102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3556159" y="5847398"/>
            <a:ext cx="2704624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Allowance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6507718" y="5847398"/>
            <a:ext cx="2157889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2BB / 1962</a:t>
            </a:r>
            <a:endParaRPr lang="en-US" sz="900" dirty="0"/>
          </a:p>
        </p:txBody>
      </p:sp>
      <p:sp>
        <p:nvSpPr>
          <p:cNvPr id="37" name="Text 35"/>
          <p:cNvSpPr/>
          <p:nvPr/>
        </p:nvSpPr>
        <p:spPr>
          <a:xfrm>
            <a:off x="8912543" y="5847398"/>
            <a:ext cx="2161699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280 / 2026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3556159" y="6085523"/>
            <a:ext cx="2704624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Children's Education Allowance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6507718" y="6085523"/>
            <a:ext cx="2157889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₹100 per month per child (max 2 children)</a:t>
            </a:r>
            <a:endParaRPr lang="en-US" sz="900" dirty="0"/>
          </a:p>
        </p:txBody>
      </p:sp>
      <p:sp>
        <p:nvSpPr>
          <p:cNvPr id="40" name="Text 38"/>
          <p:cNvSpPr/>
          <p:nvPr/>
        </p:nvSpPr>
        <p:spPr>
          <a:xfrm>
            <a:off x="8912543" y="6085523"/>
            <a:ext cx="2161699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₹3,000 per month per child (max 2 children)</a:t>
            </a:r>
            <a:endParaRPr lang="en-US" sz="900" dirty="0"/>
          </a:p>
        </p:txBody>
      </p:sp>
      <p:sp>
        <p:nvSpPr>
          <p:cNvPr id="41" name="Text 39"/>
          <p:cNvSpPr/>
          <p:nvPr/>
        </p:nvSpPr>
        <p:spPr>
          <a:xfrm>
            <a:off x="3556159" y="6467237"/>
            <a:ext cx="2704624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Hostel Expenditure Allowance</a:t>
            </a:r>
            <a:endParaRPr lang="en-US" sz="900" dirty="0"/>
          </a:p>
        </p:txBody>
      </p:sp>
      <p:sp>
        <p:nvSpPr>
          <p:cNvPr id="42" name="Text 40"/>
          <p:cNvSpPr/>
          <p:nvPr/>
        </p:nvSpPr>
        <p:spPr>
          <a:xfrm>
            <a:off x="6507718" y="6467237"/>
            <a:ext cx="2157889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₹300 per month per child (max 2 children)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8912543" y="6467237"/>
            <a:ext cx="2161699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₹9,000 per month per child (max 2 children)</a:t>
            </a:r>
            <a:endParaRPr lang="en-US" sz="900" dirty="0"/>
          </a:p>
        </p:txBody>
      </p:sp>
      <p:sp>
        <p:nvSpPr>
          <p:cNvPr id="44" name="Text 42"/>
          <p:cNvSpPr/>
          <p:nvPr/>
        </p:nvSpPr>
        <p:spPr>
          <a:xfrm>
            <a:off x="3556159" y="6848951"/>
            <a:ext cx="2704624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Transport Allowance (for disabled employees)</a:t>
            </a:r>
            <a:endParaRPr lang="en-US" sz="900" dirty="0"/>
          </a:p>
        </p:txBody>
      </p:sp>
      <p:sp>
        <p:nvSpPr>
          <p:cNvPr id="45" name="Text 43"/>
          <p:cNvSpPr/>
          <p:nvPr/>
        </p:nvSpPr>
        <p:spPr>
          <a:xfrm>
            <a:off x="6507718" y="6848951"/>
            <a:ext cx="2157889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₹3,200 per month</a:t>
            </a:r>
            <a:endParaRPr lang="en-US" sz="900" dirty="0"/>
          </a:p>
        </p:txBody>
      </p:sp>
      <p:sp>
        <p:nvSpPr>
          <p:cNvPr id="46" name="Text 44"/>
          <p:cNvSpPr/>
          <p:nvPr/>
        </p:nvSpPr>
        <p:spPr>
          <a:xfrm>
            <a:off x="8912543" y="6848951"/>
            <a:ext cx="2161699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₹3,200 per month (retained)</a:t>
            </a:r>
            <a:endParaRPr lang="en-US" sz="900" dirty="0"/>
          </a:p>
        </p:txBody>
      </p:sp>
      <p:sp>
        <p:nvSpPr>
          <p:cNvPr id="47" name="Text 45"/>
          <p:cNvSpPr/>
          <p:nvPr/>
        </p:nvSpPr>
        <p:spPr>
          <a:xfrm>
            <a:off x="3556159" y="7087076"/>
            <a:ext cx="2704624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Underground mine / high altitude allowance</a:t>
            </a:r>
            <a:endParaRPr lang="en-US" sz="900" dirty="0"/>
          </a:p>
        </p:txBody>
      </p:sp>
      <p:sp>
        <p:nvSpPr>
          <p:cNvPr id="48" name="Text 46"/>
          <p:cNvSpPr/>
          <p:nvPr/>
        </p:nvSpPr>
        <p:spPr>
          <a:xfrm>
            <a:off x="6507718" y="7087076"/>
            <a:ext cx="2157889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Varies ₹800–₹7,000 per month depending on altitude/location</a:t>
            </a:r>
            <a:endParaRPr lang="en-US" sz="900" dirty="0"/>
          </a:p>
        </p:txBody>
      </p:sp>
      <p:sp>
        <p:nvSpPr>
          <p:cNvPr id="49" name="Text 47"/>
          <p:cNvSpPr/>
          <p:nvPr/>
        </p:nvSpPr>
        <p:spPr>
          <a:xfrm>
            <a:off x="8912543" y="7087076"/>
            <a:ext cx="2161699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Retained at same rates</a:t>
            </a:r>
            <a:endParaRPr lang="en-US" sz="900" dirty="0"/>
          </a:p>
        </p:txBody>
      </p:sp>
      <p:sp>
        <p:nvSpPr>
          <p:cNvPr id="50" name="Text 48"/>
          <p:cNvSpPr/>
          <p:nvPr/>
        </p:nvSpPr>
        <p:spPr>
          <a:xfrm>
            <a:off x="3428762" y="7492603"/>
            <a:ext cx="7772757" cy="1435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Note: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Children's education allowance increased 30x; hostel allowance increased 30x under 2026 Rules.</a:t>
            </a:r>
            <a:endParaRPr lang="en-US" sz="900" dirty="0"/>
          </a:p>
        </p:txBody>
      </p:sp>
      <p:sp>
        <p:nvSpPr>
          <p:cNvPr id="51" name="Shape 49"/>
          <p:cNvSpPr/>
          <p:nvPr/>
        </p:nvSpPr>
        <p:spPr>
          <a:xfrm>
            <a:off x="3428762" y="7703463"/>
            <a:ext cx="7772757" cy="490418"/>
          </a:xfrm>
          <a:prstGeom prst="roundRect">
            <a:avLst>
              <a:gd name="adj" fmla="val 3661"/>
            </a:avLst>
          </a:prstGeom>
          <a:solidFill>
            <a:srgbClr val="FCF2B5"/>
          </a:solidFill>
          <a:ln/>
        </p:spPr>
      </p:sp>
      <p:pic>
        <p:nvPicPr>
          <p:cNvPr id="5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8420" y="7854910"/>
            <a:ext cx="149543" cy="119658"/>
          </a:xfrm>
          <a:prstGeom prst="rect">
            <a:avLst/>
          </a:prstGeom>
        </p:spPr>
      </p:pic>
      <p:sp>
        <p:nvSpPr>
          <p:cNvPr id="53" name="Text 50"/>
          <p:cNvSpPr/>
          <p:nvPr/>
        </p:nvSpPr>
        <p:spPr>
          <a:xfrm>
            <a:off x="3817620" y="7793117"/>
            <a:ext cx="7264241" cy="2871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Salary structures are often designed loosely. Rule 280 demands </a:t>
            </a:r>
            <a:pPr algn="l" indent="0" marL="0">
              <a:lnSpc>
                <a:spcPts val="1100"/>
              </a:lnSpc>
              <a:buNone/>
            </a:pPr>
            <a:r>
              <a:rPr lang="en-US" sz="900" b="1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factual discipline</a:t>
            </a:r>
            <a:pPr algn="l" indent="0" marL="0">
              <a:lnSpc>
                <a:spcPts val="1100"/>
              </a:lnSpc>
              <a:buNone/>
            </a:pPr>
            <a:r>
              <a:rPr lang="en-US" sz="90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— actual expenditure, official purpose, and supporting evidence are all mandatory.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597223"/>
            <a:ext cx="5632490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Agenda</a:t>
            </a:r>
            <a:endParaRPr lang="en-US" sz="4400" dirty="0"/>
          </a:p>
        </p:txBody>
      </p:sp>
      <p:sp>
        <p:nvSpPr>
          <p:cNvPr id="3" name="Text 1"/>
          <p:cNvSpPr/>
          <p:nvPr/>
        </p:nvSpPr>
        <p:spPr>
          <a:xfrm>
            <a:off x="837724" y="2779990"/>
            <a:ext cx="478750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Lora Light" pitchFamily="34" charset="0"/>
                <a:ea typeface="Lora Light" pitchFamily="34" charset="-122"/>
                <a:cs typeface="Lora Light" pitchFamily="34" charset="-120"/>
              </a:rPr>
              <a:t>01</a:t>
            </a:r>
            <a:endParaRPr lang="en-US" sz="1850" dirty="0"/>
          </a:p>
        </p:txBody>
      </p:sp>
      <p:sp>
        <p:nvSpPr>
          <p:cNvPr id="4" name="Shape 2"/>
          <p:cNvSpPr/>
          <p:nvPr/>
        </p:nvSpPr>
        <p:spPr>
          <a:xfrm>
            <a:off x="837724" y="3156347"/>
            <a:ext cx="6357818" cy="30480"/>
          </a:xfrm>
          <a:prstGeom prst="rect">
            <a:avLst/>
          </a:prstGeom>
          <a:solidFill>
            <a:srgbClr val="38512F"/>
          </a:solidFill>
          <a:ln/>
        </p:spPr>
      </p:sp>
      <p:sp>
        <p:nvSpPr>
          <p:cNvPr id="5" name="Text 3"/>
          <p:cNvSpPr/>
          <p:nvPr/>
        </p:nvSpPr>
        <p:spPr>
          <a:xfrm>
            <a:off x="837724" y="3336965"/>
            <a:ext cx="3443526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Chapter 1: House Property</a:t>
            </a:r>
            <a:endParaRPr lang="en-US" sz="2200" dirty="0"/>
          </a:p>
        </p:txBody>
      </p:sp>
      <p:sp>
        <p:nvSpPr>
          <p:cNvPr id="6" name="Text 4"/>
          <p:cNvSpPr/>
          <p:nvPr/>
        </p:nvSpPr>
        <p:spPr>
          <a:xfrm>
            <a:off x="837724" y="3832503"/>
            <a:ext cx="6357818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Charging provisions, ownership, computation, deductions, regimes</a:t>
            </a:r>
            <a:endParaRPr lang="en-US" sz="1850" dirty="0"/>
          </a:p>
        </p:txBody>
      </p:sp>
      <p:sp>
        <p:nvSpPr>
          <p:cNvPr id="7" name="Text 5"/>
          <p:cNvSpPr/>
          <p:nvPr/>
        </p:nvSpPr>
        <p:spPr>
          <a:xfrm>
            <a:off x="7434858" y="2779990"/>
            <a:ext cx="478750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Lora Light" pitchFamily="34" charset="0"/>
                <a:ea typeface="Lora Light" pitchFamily="34" charset="-122"/>
                <a:cs typeface="Lora Light" pitchFamily="34" charset="-120"/>
              </a:rPr>
              <a:t>02</a:t>
            </a:r>
            <a:endParaRPr lang="en-US" sz="1850" dirty="0"/>
          </a:p>
        </p:txBody>
      </p:sp>
      <p:sp>
        <p:nvSpPr>
          <p:cNvPr id="8" name="Shape 6"/>
          <p:cNvSpPr/>
          <p:nvPr/>
        </p:nvSpPr>
        <p:spPr>
          <a:xfrm>
            <a:off x="7434858" y="3156347"/>
            <a:ext cx="6357818" cy="30480"/>
          </a:xfrm>
          <a:prstGeom prst="rect">
            <a:avLst/>
          </a:prstGeom>
          <a:solidFill>
            <a:srgbClr val="38512F"/>
          </a:solidFill>
          <a:ln/>
        </p:spPr>
      </p:sp>
      <p:sp>
        <p:nvSpPr>
          <p:cNvPr id="9" name="Text 7"/>
          <p:cNvSpPr/>
          <p:nvPr/>
        </p:nvSpPr>
        <p:spPr>
          <a:xfrm>
            <a:off x="7434858" y="3336965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Chapter 2: Salaries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7434858" y="3832503"/>
            <a:ext cx="6357818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Sections 15–19, perquisites, allowances, ESOPs, relief</a:t>
            </a:r>
            <a:endParaRPr lang="en-US" sz="1850" dirty="0"/>
          </a:p>
        </p:txBody>
      </p:sp>
      <p:sp>
        <p:nvSpPr>
          <p:cNvPr id="11" name="Text 9"/>
          <p:cNvSpPr/>
          <p:nvPr/>
        </p:nvSpPr>
        <p:spPr>
          <a:xfrm>
            <a:off x="837724" y="5017294"/>
            <a:ext cx="478750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Lora Light" pitchFamily="34" charset="0"/>
                <a:ea typeface="Lora Light" pitchFamily="34" charset="-122"/>
                <a:cs typeface="Lora Light" pitchFamily="34" charset="-120"/>
              </a:rPr>
              <a:t>03</a:t>
            </a:r>
            <a:endParaRPr lang="en-US" sz="1850" dirty="0"/>
          </a:p>
        </p:txBody>
      </p:sp>
      <p:sp>
        <p:nvSpPr>
          <p:cNvPr id="12" name="Shape 10"/>
          <p:cNvSpPr/>
          <p:nvPr/>
        </p:nvSpPr>
        <p:spPr>
          <a:xfrm>
            <a:off x="837724" y="5393650"/>
            <a:ext cx="6357818" cy="30480"/>
          </a:xfrm>
          <a:prstGeom prst="rect">
            <a:avLst/>
          </a:prstGeom>
          <a:solidFill>
            <a:srgbClr val="38512F"/>
          </a:solidFill>
          <a:ln/>
        </p:spPr>
      </p:sp>
      <p:sp>
        <p:nvSpPr>
          <p:cNvPr id="13" name="Text 11"/>
          <p:cNvSpPr/>
          <p:nvPr/>
        </p:nvSpPr>
        <p:spPr>
          <a:xfrm>
            <a:off x="837724" y="557426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Rules &amp; Forms</a:t>
            </a:r>
            <a:endParaRPr lang="en-US" sz="2200" dirty="0"/>
          </a:p>
        </p:txBody>
      </p:sp>
      <p:sp>
        <p:nvSpPr>
          <p:cNvPr id="14" name="Text 12"/>
          <p:cNvSpPr/>
          <p:nvPr/>
        </p:nvSpPr>
        <p:spPr>
          <a:xfrm>
            <a:off x="837724" y="6069806"/>
            <a:ext cx="6357818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Rules 15, 73, 204, 205, 279, 280 and new form framework</a:t>
            </a:r>
            <a:endParaRPr lang="en-US" sz="1850" dirty="0"/>
          </a:p>
        </p:txBody>
      </p:sp>
      <p:sp>
        <p:nvSpPr>
          <p:cNvPr id="15" name="Text 13"/>
          <p:cNvSpPr/>
          <p:nvPr/>
        </p:nvSpPr>
        <p:spPr>
          <a:xfrm>
            <a:off x="7434858" y="5017294"/>
            <a:ext cx="478750" cy="299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Lora Light" pitchFamily="34" charset="0"/>
                <a:ea typeface="Lora Light" pitchFamily="34" charset="-122"/>
                <a:cs typeface="Lora Light" pitchFamily="34" charset="-120"/>
              </a:rPr>
              <a:t>04</a:t>
            </a:r>
            <a:endParaRPr lang="en-US" sz="1850" dirty="0"/>
          </a:p>
        </p:txBody>
      </p:sp>
      <p:sp>
        <p:nvSpPr>
          <p:cNvPr id="16" name="Shape 14"/>
          <p:cNvSpPr/>
          <p:nvPr/>
        </p:nvSpPr>
        <p:spPr>
          <a:xfrm>
            <a:off x="7434858" y="5393650"/>
            <a:ext cx="6357818" cy="30480"/>
          </a:xfrm>
          <a:prstGeom prst="rect">
            <a:avLst/>
          </a:prstGeom>
          <a:solidFill>
            <a:srgbClr val="38512F"/>
          </a:solidFill>
          <a:ln/>
        </p:spPr>
      </p:sp>
      <p:sp>
        <p:nvSpPr>
          <p:cNvPr id="17" name="Text 15"/>
          <p:cNvSpPr/>
          <p:nvPr/>
        </p:nvSpPr>
        <p:spPr>
          <a:xfrm>
            <a:off x="7434858" y="557426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Practical Illustrations</a:t>
            </a:r>
            <a:endParaRPr lang="en-US" sz="2200" dirty="0"/>
          </a:p>
        </p:txBody>
      </p:sp>
      <p:sp>
        <p:nvSpPr>
          <p:cNvPr id="18" name="Text 16"/>
          <p:cNvSpPr/>
          <p:nvPr/>
        </p:nvSpPr>
        <p:spPr>
          <a:xfrm>
            <a:off x="7434858" y="6069806"/>
            <a:ext cx="6357818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Worked examples and compliance takeaways</a:t>
            </a:r>
            <a:endParaRPr lang="en-US" sz="18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364099" y="541496"/>
            <a:ext cx="5686544" cy="5389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200"/>
              </a:lnSpc>
              <a:buNone/>
            </a:pPr>
            <a:r>
              <a:rPr lang="en-US" sz="33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ESOP Taxation — Dual Stage</a:t>
            </a:r>
            <a:endParaRPr lang="en-US" sz="33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3153" y="1361123"/>
            <a:ext cx="11803975" cy="509016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207424" y="5495854"/>
            <a:ext cx="2520231" cy="314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Capital Gains</a:t>
            </a:r>
            <a:endParaRPr lang="en-US" sz="1950" dirty="0"/>
          </a:p>
        </p:txBody>
      </p:sp>
      <p:sp>
        <p:nvSpPr>
          <p:cNvPr id="5" name="Text 2"/>
          <p:cNvSpPr/>
          <p:nvPr/>
        </p:nvSpPr>
        <p:spPr>
          <a:xfrm>
            <a:off x="2207424" y="4317564"/>
            <a:ext cx="2520231" cy="314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Sale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2207424" y="3151176"/>
            <a:ext cx="2520231" cy="314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Perquisite Tax</a:t>
            </a:r>
            <a:endParaRPr lang="en-US" sz="1950" dirty="0"/>
          </a:p>
        </p:txBody>
      </p:sp>
      <p:sp>
        <p:nvSpPr>
          <p:cNvPr id="7" name="Text 4"/>
          <p:cNvSpPr/>
          <p:nvPr/>
        </p:nvSpPr>
        <p:spPr>
          <a:xfrm>
            <a:off x="2207424" y="1972886"/>
            <a:ext cx="2520231" cy="314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FFFFF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Exercise</a:t>
            </a:r>
            <a:endParaRPr lang="en-US" sz="1950" dirty="0"/>
          </a:p>
        </p:txBody>
      </p:sp>
      <p:sp>
        <p:nvSpPr>
          <p:cNvPr id="8" name="Text 5"/>
          <p:cNvSpPr/>
          <p:nvPr/>
        </p:nvSpPr>
        <p:spPr>
          <a:xfrm>
            <a:off x="1364099" y="6609040"/>
            <a:ext cx="11902083" cy="2587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4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Illustration:</a:t>
            </a:r>
            <a:pPr algn="l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FMV at exercise ₹500/share | Employee pays ₹100/share → Perquisite = </a:t>
            </a:r>
            <a:pPr algn="l" indent="0" marL="0">
              <a:lnSpc>
                <a:spcPts val="2000"/>
              </a:lnSpc>
              <a:buNone/>
            </a:pPr>
            <a:r>
              <a:rPr lang="en-US" sz="14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₹400/share</a:t>
            </a:r>
            <a:pPr algn="l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 Later sold at ₹700 → Capital gains = </a:t>
            </a:r>
            <a:pPr algn="l" indent="0" marL="0">
              <a:lnSpc>
                <a:spcPts val="2000"/>
              </a:lnSpc>
              <a:buNone/>
            </a:pPr>
            <a:r>
              <a:rPr lang="en-US" sz="14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₹200/share</a:t>
            </a:r>
            <a:pPr algn="l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</a:t>
            </a:r>
            <a:endParaRPr lang="en-US" sz="1400" dirty="0"/>
          </a:p>
        </p:txBody>
      </p:sp>
      <p:sp>
        <p:nvSpPr>
          <p:cNvPr id="9" name="Shape 6"/>
          <p:cNvSpPr/>
          <p:nvPr/>
        </p:nvSpPr>
        <p:spPr>
          <a:xfrm>
            <a:off x="1364099" y="7025521"/>
            <a:ext cx="11902083" cy="662464"/>
          </a:xfrm>
          <a:prstGeom prst="roundRect">
            <a:avLst>
              <a:gd name="adj" fmla="val 4150"/>
            </a:avLst>
          </a:prstGeom>
          <a:solidFill>
            <a:srgbClr val="FCF2B5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336" y="7276981"/>
            <a:ext cx="229076" cy="183237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1959650" y="7211497"/>
            <a:ext cx="11123295" cy="2587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Key practical issues: liquidity mismatch, valuation in unlisted cases, and timely payroll reporting. Errors affect both employee and employer.</a:t>
            </a:r>
            <a:endParaRPr lang="en-US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78324" y="636270"/>
            <a:ext cx="8999101" cy="583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550"/>
              </a:lnSpc>
              <a:buNone/>
            </a:pPr>
            <a:r>
              <a:rPr lang="en-US" sz="36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Relief under Section 157 read with Rule 73</a:t>
            </a:r>
            <a:endParaRPr lang="en-US" sz="36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324" y="3386376"/>
            <a:ext cx="2286000" cy="22860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568220" y="1629608"/>
            <a:ext cx="3727252" cy="291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 157 (Section 89 of 1961 Act)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9568220" y="2085142"/>
            <a:ext cx="4191357" cy="14495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Grants relief where total income is assessed at a higher rate due to receipt of arrears or advance salary. Receipt remains taxable in the year of chargeability — law provides </a:t>
            </a:r>
            <a:pPr algn="l" indent="0" marL="0">
              <a:lnSpc>
                <a:spcPts val="2250"/>
              </a:lnSpc>
              <a:buNone/>
            </a:pPr>
            <a:r>
              <a:rPr lang="en-US" sz="15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rate-relief</a:t>
            </a:r>
            <a:pPr algn="l" indent="0" marL="0">
              <a:lnSpc>
                <a:spcPts val="2250"/>
              </a:lnSpc>
              <a:buNone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to neutralise bunching hardship.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9568220" y="3698796"/>
            <a:ext cx="3327678" cy="291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8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Rule 73 (Rule 21A of 1962 Rules)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9568220" y="4154329"/>
            <a:ext cx="4191357" cy="14495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5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Computational machinery: compare extra tax in year of receipt with tax that would have arisen had the amount been spread to the appropriate year(s). Relief granted to the extent receipt-year burden is higher.</a:t>
            </a:r>
            <a:endParaRPr lang="en-US" sz="1550" dirty="0"/>
          </a:p>
        </p:txBody>
      </p:sp>
      <p:sp>
        <p:nvSpPr>
          <p:cNvPr id="8" name="Shape 5"/>
          <p:cNvSpPr/>
          <p:nvPr/>
        </p:nvSpPr>
        <p:spPr>
          <a:xfrm>
            <a:off x="9568220" y="5788581"/>
            <a:ext cx="4191357" cy="1619964"/>
          </a:xfrm>
          <a:prstGeom prst="roundRect">
            <a:avLst>
              <a:gd name="adj" fmla="val 1836"/>
            </a:avLst>
          </a:prstGeom>
          <a:solidFill>
            <a:srgbClr val="B6D6FC"/>
          </a:solidFill>
          <a:ln/>
        </p:spPr>
      </p:sp>
      <p:pic>
        <p:nvPicPr>
          <p:cNvPr id="9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6340" y="6068616"/>
            <a:ext cx="247769" cy="19812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10212229" y="6002179"/>
            <a:ext cx="3349228" cy="11596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50"/>
              </a:lnSpc>
              <a:buNone/>
            </a:pPr>
            <a:r>
              <a:rPr lang="en-US" sz="1550" b="1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39</a:t>
            </a:r>
            <a:pPr algn="l" indent="0" marL="0">
              <a:lnSpc>
                <a:spcPts val="225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(new law) replaces </a:t>
            </a:r>
            <a:pPr algn="l" indent="0" marL="0">
              <a:lnSpc>
                <a:spcPts val="2250"/>
              </a:lnSpc>
              <a:buNone/>
            </a:pPr>
            <a:r>
              <a:rPr lang="en-US" sz="1550" b="1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10E</a:t>
            </a:r>
            <a:pPr algn="l" indent="0" marL="0">
              <a:lnSpc>
                <a:spcPts val="225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(old law) for claiming this relief. An important practical update for payroll and return-preparation teams.</a:t>
            </a:r>
            <a:endParaRPr lang="en-US" sz="155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11649" y="720804"/>
            <a:ext cx="8583692" cy="6819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350"/>
              </a:lnSpc>
              <a:buNone/>
            </a:pPr>
            <a:r>
              <a:rPr lang="en-US" sz="42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New Forms Framework — Salaries</a:t>
            </a:r>
            <a:endParaRPr lang="en-US" sz="4250" dirty="0"/>
          </a:p>
        </p:txBody>
      </p:sp>
      <p:sp>
        <p:nvSpPr>
          <p:cNvPr id="3" name="Shape 1"/>
          <p:cNvSpPr/>
          <p:nvPr/>
        </p:nvSpPr>
        <p:spPr>
          <a:xfrm>
            <a:off x="811649" y="1852017"/>
            <a:ext cx="13007102" cy="3734276"/>
          </a:xfrm>
          <a:prstGeom prst="roundRect">
            <a:avLst>
              <a:gd name="adj" fmla="val 932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1051203" y="2002036"/>
            <a:ext cx="4729282" cy="365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Purpose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6251734" y="2002036"/>
            <a:ext cx="3426262" cy="365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New Framework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10149245" y="2002036"/>
            <a:ext cx="3430072" cy="365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Old Law Counterpart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051203" y="2659737"/>
            <a:ext cx="4729282" cy="10958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Employee declaration of salary from other employer, house-property loss, and other income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6251734" y="2659737"/>
            <a:ext cx="3426262" cy="365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122 under Rule 204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0149245" y="2659737"/>
            <a:ext cx="3430072" cy="365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12B / 12BAA practice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1051203" y="4048006"/>
            <a:ext cx="4729282" cy="7305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Employee evidence for exemptions, deductions, HRA, LTA, housing-loan interest etc.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6251734" y="4048006"/>
            <a:ext cx="3426262" cy="365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124 under Rule 205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10149245" y="4048006"/>
            <a:ext cx="3430072" cy="365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12BB under Rule 26C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1051203" y="5070991"/>
            <a:ext cx="4729282" cy="365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Relief for arrears / advance salary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6251734" y="5070991"/>
            <a:ext cx="3426262" cy="365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39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10149245" y="5070991"/>
            <a:ext cx="3430072" cy="365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10E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811649" y="5838944"/>
            <a:ext cx="4185999" cy="1669852"/>
          </a:xfrm>
          <a:prstGeom prst="roundRect">
            <a:avLst>
              <a:gd name="adj" fmla="val 2083"/>
            </a:avLst>
          </a:prstGeom>
          <a:solidFill>
            <a:srgbClr val="F3E7D4"/>
          </a:solidFill>
          <a:ln/>
        </p:spPr>
      </p:sp>
      <p:sp>
        <p:nvSpPr>
          <p:cNvPr id="17" name="Text 15"/>
          <p:cNvSpPr/>
          <p:nvPr/>
        </p:nvSpPr>
        <p:spPr>
          <a:xfrm>
            <a:off x="1043464" y="6070759"/>
            <a:ext cx="2728198" cy="3408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Form 122</a:t>
            </a:r>
            <a:endParaRPr lang="en-US" sz="2100" dirty="0"/>
          </a:p>
        </p:txBody>
      </p:sp>
      <p:sp>
        <p:nvSpPr>
          <p:cNvPr id="18" name="Text 16"/>
          <p:cNvSpPr/>
          <p:nvPr/>
        </p:nvSpPr>
        <p:spPr>
          <a:xfrm>
            <a:off x="1043464" y="6546413"/>
            <a:ext cx="3722370" cy="365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Information </a:t>
            </a:r>
            <a:pPr algn="l" indent="0" marL="0">
              <a:lnSpc>
                <a:spcPts val="2850"/>
              </a:lnSpc>
              <a:buNone/>
            </a:pPr>
            <a:r>
              <a:rPr lang="en-US" sz="1800" i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from</a:t>
            </a:r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the employee</a:t>
            </a:r>
            <a:endParaRPr lang="en-US" sz="1800" dirty="0"/>
          </a:p>
        </p:txBody>
      </p:sp>
      <p:sp>
        <p:nvSpPr>
          <p:cNvPr id="19" name="Shape 17"/>
          <p:cNvSpPr/>
          <p:nvPr/>
        </p:nvSpPr>
        <p:spPr>
          <a:xfrm>
            <a:off x="5222200" y="5838944"/>
            <a:ext cx="4185999" cy="1669852"/>
          </a:xfrm>
          <a:prstGeom prst="roundRect">
            <a:avLst>
              <a:gd name="adj" fmla="val 2083"/>
            </a:avLst>
          </a:prstGeom>
          <a:solidFill>
            <a:srgbClr val="F3E7D4"/>
          </a:solidFill>
          <a:ln/>
        </p:spPr>
      </p:sp>
      <p:sp>
        <p:nvSpPr>
          <p:cNvPr id="20" name="Text 18"/>
          <p:cNvSpPr/>
          <p:nvPr/>
        </p:nvSpPr>
        <p:spPr>
          <a:xfrm>
            <a:off x="5454015" y="6070759"/>
            <a:ext cx="2728198" cy="3408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Form 124</a:t>
            </a:r>
            <a:endParaRPr lang="en-US" sz="2100" dirty="0"/>
          </a:p>
        </p:txBody>
      </p:sp>
      <p:sp>
        <p:nvSpPr>
          <p:cNvPr id="21" name="Text 19"/>
          <p:cNvSpPr/>
          <p:nvPr/>
        </p:nvSpPr>
        <p:spPr>
          <a:xfrm>
            <a:off x="5454015" y="6546413"/>
            <a:ext cx="3722370" cy="3652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Evidence </a:t>
            </a:r>
            <a:pPr algn="l" indent="0" marL="0">
              <a:lnSpc>
                <a:spcPts val="2850"/>
              </a:lnSpc>
              <a:buNone/>
            </a:pPr>
            <a:r>
              <a:rPr lang="en-US" sz="1800" i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from</a:t>
            </a:r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the employee</a:t>
            </a:r>
            <a:endParaRPr lang="en-US" sz="1800" dirty="0"/>
          </a:p>
        </p:txBody>
      </p:sp>
      <p:sp>
        <p:nvSpPr>
          <p:cNvPr id="22" name="Shape 20"/>
          <p:cNvSpPr/>
          <p:nvPr/>
        </p:nvSpPr>
        <p:spPr>
          <a:xfrm>
            <a:off x="9632752" y="5838944"/>
            <a:ext cx="4185999" cy="1669852"/>
          </a:xfrm>
          <a:prstGeom prst="roundRect">
            <a:avLst>
              <a:gd name="adj" fmla="val 2083"/>
            </a:avLst>
          </a:prstGeom>
          <a:solidFill>
            <a:srgbClr val="F3E7D4"/>
          </a:solidFill>
          <a:ln/>
        </p:spPr>
      </p:sp>
      <p:sp>
        <p:nvSpPr>
          <p:cNvPr id="23" name="Text 21"/>
          <p:cNvSpPr/>
          <p:nvPr/>
        </p:nvSpPr>
        <p:spPr>
          <a:xfrm>
            <a:off x="9864566" y="6070759"/>
            <a:ext cx="2728198" cy="3408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Form 39</a:t>
            </a:r>
            <a:endParaRPr lang="en-US" sz="2100" dirty="0"/>
          </a:p>
        </p:txBody>
      </p:sp>
      <p:sp>
        <p:nvSpPr>
          <p:cNvPr id="24" name="Text 22"/>
          <p:cNvSpPr/>
          <p:nvPr/>
        </p:nvSpPr>
        <p:spPr>
          <a:xfrm>
            <a:off x="9864566" y="6546413"/>
            <a:ext cx="3722370" cy="7305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Special relief form for bunching-type salary receipts</a:t>
            </a:r>
            <a:endParaRPr lang="en-US" sz="1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6165" y="631507"/>
            <a:ext cx="7651671" cy="125396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4900"/>
              </a:lnSpc>
              <a:buNone/>
            </a:pPr>
            <a:r>
              <a:rPr lang="en-US" sz="39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Increased Employer Compliance Burden</a:t>
            </a:r>
            <a:endParaRPr lang="en-US" sz="3900" dirty="0"/>
          </a:p>
        </p:txBody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6056" y="2176820"/>
            <a:ext cx="319683" cy="319683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438870" y="2170271"/>
            <a:ext cx="3717369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Receive &amp; Evaluate Declarations</a:t>
            </a:r>
            <a:endParaRPr lang="en-US" sz="1950" dirty="0"/>
          </a:p>
        </p:txBody>
      </p:sp>
      <p:sp>
        <p:nvSpPr>
          <p:cNvPr id="6" name="Text 2"/>
          <p:cNvSpPr/>
          <p:nvPr/>
        </p:nvSpPr>
        <p:spPr>
          <a:xfrm>
            <a:off x="1438870" y="2597587"/>
            <a:ext cx="6958965" cy="644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Prior-employer salary, HP loss, deductions, exemptions — all must be received in prescribed form architecture (Rule 204 / Form 122)</a:t>
            </a:r>
            <a:endParaRPr lang="en-US" sz="1650" dirty="0"/>
          </a:p>
        </p:txBody>
      </p:sp>
      <p:pic>
        <p:nvPicPr>
          <p:cNvPr id="7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6056" y="3628668"/>
            <a:ext cx="319683" cy="319683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438870" y="3622119"/>
            <a:ext cx="250817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Verify Evidence</a:t>
            </a:r>
            <a:endParaRPr lang="en-US" sz="1950" dirty="0"/>
          </a:p>
        </p:txBody>
      </p:sp>
      <p:sp>
        <p:nvSpPr>
          <p:cNvPr id="9" name="Text 4"/>
          <p:cNvSpPr/>
          <p:nvPr/>
        </p:nvSpPr>
        <p:spPr>
          <a:xfrm>
            <a:off x="1438870" y="4049435"/>
            <a:ext cx="6958965" cy="644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Allowance support, HRA, housing-loan interest — evidence must be examined under Rule 205 / Form 124 before allowing claims in TDS</a:t>
            </a:r>
            <a:endParaRPr lang="en-US" sz="1650" dirty="0"/>
          </a:p>
        </p:txBody>
      </p:sp>
      <p:pic>
        <p:nvPicPr>
          <p:cNvPr id="10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6056" y="5080516"/>
            <a:ext cx="319683" cy="319683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438870" y="5073968"/>
            <a:ext cx="3727133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Rule-Based Perquisite Valuation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1438870" y="5501283"/>
            <a:ext cx="6958965" cy="644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15 valuation requires record-based payroll discipline. Undervaluation creates downstream TDS exposure.</a:t>
            </a:r>
            <a:endParaRPr lang="en-US" sz="1650" dirty="0"/>
          </a:p>
        </p:txBody>
      </p:sp>
      <p:pic>
        <p:nvPicPr>
          <p:cNvPr id="13" name="Image 4" descr="preencoded.png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6056" y="6532364"/>
            <a:ext cx="319683" cy="319683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1438870" y="6525816"/>
            <a:ext cx="2671048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Audit Trail &amp; Retention</a:t>
            </a:r>
            <a:endParaRPr lang="en-US" sz="1950" dirty="0"/>
          </a:p>
        </p:txBody>
      </p:sp>
      <p:sp>
        <p:nvSpPr>
          <p:cNvPr id="15" name="Text 8"/>
          <p:cNvSpPr/>
          <p:nvPr/>
        </p:nvSpPr>
        <p:spPr>
          <a:xfrm>
            <a:off x="1438870" y="6953131"/>
            <a:ext cx="6958965" cy="644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Documentation retention is now central to payroll governance — verification is no longer a formality.</a:t>
            </a:r>
            <a:endParaRPr lang="en-US" sz="165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5455" y="626864"/>
            <a:ext cx="7847648" cy="6599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150"/>
              </a:lnSpc>
              <a:buNone/>
            </a:pPr>
            <a:r>
              <a:rPr lang="en-US" sz="41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Practical Illustrations — Salaries</a:t>
            </a:r>
            <a:endParaRPr lang="en-US" sz="4150" dirty="0"/>
          </a:p>
        </p:txBody>
      </p:sp>
      <p:sp>
        <p:nvSpPr>
          <p:cNvPr id="3" name="Shape 1"/>
          <p:cNvSpPr/>
          <p:nvPr/>
        </p:nvSpPr>
        <p:spPr>
          <a:xfrm>
            <a:off x="785455" y="1707594"/>
            <a:ext cx="6424493" cy="2668429"/>
          </a:xfrm>
          <a:prstGeom prst="roundRect">
            <a:avLst>
              <a:gd name="adj" fmla="val 1262"/>
            </a:avLst>
          </a:prstGeom>
          <a:solidFill>
            <a:srgbClr val="FEF5E7"/>
          </a:solidFill>
          <a:ln w="30480">
            <a:solidFill>
              <a:srgbClr val="D9CDBA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815935" y="1738074"/>
            <a:ext cx="6363533" cy="673179"/>
          </a:xfrm>
          <a:prstGeom prst="rect">
            <a:avLst/>
          </a:prstGeom>
          <a:solidFill>
            <a:srgbClr val="F3E7D4"/>
          </a:solidFill>
          <a:ln/>
        </p:spPr>
      </p:sp>
      <p:sp>
        <p:nvSpPr>
          <p:cNvPr id="5" name="Text 3"/>
          <p:cNvSpPr/>
          <p:nvPr/>
        </p:nvSpPr>
        <p:spPr>
          <a:xfrm>
            <a:off x="3829407" y="1864281"/>
            <a:ext cx="336590" cy="4207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4"/>
          <p:cNvSpPr/>
          <p:nvPr/>
        </p:nvSpPr>
        <p:spPr>
          <a:xfrm>
            <a:off x="1040249" y="2621637"/>
            <a:ext cx="2640211" cy="330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Advance Salary</a:t>
            </a:r>
            <a:endParaRPr lang="en-US" sz="2050" dirty="0"/>
          </a:p>
        </p:txBody>
      </p:sp>
      <p:sp>
        <p:nvSpPr>
          <p:cNvPr id="7" name="Text 5"/>
          <p:cNvSpPr/>
          <p:nvPr/>
        </p:nvSpPr>
        <p:spPr>
          <a:xfrm>
            <a:off x="1040249" y="3077885"/>
            <a:ext cx="5914906" cy="10433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Salary for April–June paid in March → taxable on receipt under Section 15. Relief may be examined under Section 157 read with Rule 73 for bunching.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7420332" y="1707594"/>
            <a:ext cx="6424612" cy="2668429"/>
          </a:xfrm>
          <a:prstGeom prst="roundRect">
            <a:avLst>
              <a:gd name="adj" fmla="val 1262"/>
            </a:avLst>
          </a:prstGeom>
          <a:solidFill>
            <a:srgbClr val="FEF5E7"/>
          </a:solidFill>
          <a:ln w="30480">
            <a:solidFill>
              <a:srgbClr val="D9CDBA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7450812" y="1738074"/>
            <a:ext cx="6363653" cy="673179"/>
          </a:xfrm>
          <a:prstGeom prst="rect">
            <a:avLst/>
          </a:prstGeom>
          <a:solidFill>
            <a:srgbClr val="F3E7D4"/>
          </a:solidFill>
          <a:ln/>
        </p:spPr>
      </p:sp>
      <p:sp>
        <p:nvSpPr>
          <p:cNvPr id="10" name="Text 8"/>
          <p:cNvSpPr/>
          <p:nvPr/>
        </p:nvSpPr>
        <p:spPr>
          <a:xfrm>
            <a:off x="10464284" y="1864281"/>
            <a:ext cx="336590" cy="4207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2</a:t>
            </a:r>
            <a:endParaRPr lang="en-US" sz="2650" dirty="0"/>
          </a:p>
        </p:txBody>
      </p:sp>
      <p:sp>
        <p:nvSpPr>
          <p:cNvPr id="11" name="Text 9"/>
          <p:cNvSpPr/>
          <p:nvPr/>
        </p:nvSpPr>
        <p:spPr>
          <a:xfrm>
            <a:off x="7675126" y="2621637"/>
            <a:ext cx="3609142" cy="330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Perquisite — Accommodation</a:t>
            </a:r>
            <a:endParaRPr lang="en-US" sz="2050" dirty="0"/>
          </a:p>
        </p:txBody>
      </p:sp>
      <p:sp>
        <p:nvSpPr>
          <p:cNvPr id="12" name="Text 10"/>
          <p:cNvSpPr/>
          <p:nvPr/>
        </p:nvSpPr>
        <p:spPr>
          <a:xfrm>
            <a:off x="7675126" y="3077885"/>
            <a:ext cx="5915025" cy="10433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Employer-provided rented accommodation: do not tax mechanically at employer cost. Apply </a:t>
            </a:r>
            <a:pPr algn="l" indent="0" marL="0">
              <a:lnSpc>
                <a:spcPts val="2700"/>
              </a:lnSpc>
              <a:buNone/>
            </a:pPr>
            <a:r>
              <a:rPr lang="en-US" sz="17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15</a:t>
            </a:r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formula, then compare with employee recovery.</a:t>
            </a:r>
            <a:endParaRPr lang="en-US" sz="1750" dirty="0"/>
          </a:p>
        </p:txBody>
      </p:sp>
      <p:sp>
        <p:nvSpPr>
          <p:cNvPr id="13" name="Shape 11"/>
          <p:cNvSpPr/>
          <p:nvPr/>
        </p:nvSpPr>
        <p:spPr>
          <a:xfrm>
            <a:off x="785455" y="4586407"/>
            <a:ext cx="6424493" cy="3016210"/>
          </a:xfrm>
          <a:prstGeom prst="roundRect">
            <a:avLst>
              <a:gd name="adj" fmla="val 1116"/>
            </a:avLst>
          </a:prstGeom>
          <a:solidFill>
            <a:srgbClr val="FEF5E7"/>
          </a:solidFill>
          <a:ln w="30480">
            <a:solidFill>
              <a:srgbClr val="D9CDBA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815935" y="4616887"/>
            <a:ext cx="6363533" cy="673179"/>
          </a:xfrm>
          <a:prstGeom prst="rect">
            <a:avLst/>
          </a:prstGeom>
          <a:solidFill>
            <a:srgbClr val="F3E7D4"/>
          </a:solidFill>
          <a:ln/>
        </p:spPr>
      </p:sp>
      <p:sp>
        <p:nvSpPr>
          <p:cNvPr id="15" name="Text 13"/>
          <p:cNvSpPr/>
          <p:nvPr/>
        </p:nvSpPr>
        <p:spPr>
          <a:xfrm>
            <a:off x="3829407" y="4743093"/>
            <a:ext cx="336590" cy="4207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3</a:t>
            </a:r>
            <a:endParaRPr lang="en-US" sz="2650" dirty="0"/>
          </a:p>
        </p:txBody>
      </p:sp>
      <p:sp>
        <p:nvSpPr>
          <p:cNvPr id="16" name="Text 14"/>
          <p:cNvSpPr/>
          <p:nvPr/>
        </p:nvSpPr>
        <p:spPr>
          <a:xfrm>
            <a:off x="1040249" y="5500449"/>
            <a:ext cx="3652718" cy="330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Allowance vs. Reimbursement</a:t>
            </a:r>
            <a:endParaRPr lang="en-US" sz="2050" dirty="0"/>
          </a:p>
        </p:txBody>
      </p:sp>
      <p:sp>
        <p:nvSpPr>
          <p:cNvPr id="17" name="Text 15"/>
          <p:cNvSpPr/>
          <p:nvPr/>
        </p:nvSpPr>
        <p:spPr>
          <a:xfrm>
            <a:off x="1040249" y="5956697"/>
            <a:ext cx="5914906" cy="13911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Fixed monthly "telephone reimbursement" without bill support → treated as </a:t>
            </a:r>
            <a:pPr algn="l" indent="0" marL="0">
              <a:lnSpc>
                <a:spcPts val="2700"/>
              </a:lnSpc>
              <a:buNone/>
            </a:pPr>
            <a:r>
              <a:rPr lang="en-US" sz="17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taxable allowance</a:t>
            </a:r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 Genuine reimbursement with records and official-use nexus → different treatment.</a:t>
            </a:r>
            <a:endParaRPr lang="en-US" sz="1750" dirty="0"/>
          </a:p>
        </p:txBody>
      </p:sp>
      <p:sp>
        <p:nvSpPr>
          <p:cNvPr id="18" name="Shape 16"/>
          <p:cNvSpPr/>
          <p:nvPr/>
        </p:nvSpPr>
        <p:spPr>
          <a:xfrm>
            <a:off x="7420332" y="4586407"/>
            <a:ext cx="6424612" cy="3016210"/>
          </a:xfrm>
          <a:prstGeom prst="roundRect">
            <a:avLst>
              <a:gd name="adj" fmla="val 1116"/>
            </a:avLst>
          </a:prstGeom>
          <a:solidFill>
            <a:srgbClr val="FEF5E7"/>
          </a:solidFill>
          <a:ln w="30480">
            <a:solidFill>
              <a:srgbClr val="D9CDBA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450812" y="4616887"/>
            <a:ext cx="6363653" cy="673179"/>
          </a:xfrm>
          <a:prstGeom prst="rect">
            <a:avLst/>
          </a:prstGeom>
          <a:solidFill>
            <a:srgbClr val="F3E7D4"/>
          </a:solidFill>
          <a:ln/>
        </p:spPr>
      </p:sp>
      <p:sp>
        <p:nvSpPr>
          <p:cNvPr id="20" name="Text 18"/>
          <p:cNvSpPr/>
          <p:nvPr/>
        </p:nvSpPr>
        <p:spPr>
          <a:xfrm>
            <a:off x="10464284" y="4743093"/>
            <a:ext cx="336590" cy="4207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6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4</a:t>
            </a:r>
            <a:endParaRPr lang="en-US" sz="2650" dirty="0"/>
          </a:p>
        </p:txBody>
      </p:sp>
      <p:sp>
        <p:nvSpPr>
          <p:cNvPr id="21" name="Text 19"/>
          <p:cNvSpPr/>
          <p:nvPr/>
        </p:nvSpPr>
        <p:spPr>
          <a:xfrm>
            <a:off x="7675126" y="5500449"/>
            <a:ext cx="2674620" cy="3300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Employer Verification</a:t>
            </a:r>
            <a:endParaRPr lang="en-US" sz="2050" dirty="0"/>
          </a:p>
        </p:txBody>
      </p:sp>
      <p:sp>
        <p:nvSpPr>
          <p:cNvPr id="22" name="Text 20"/>
          <p:cNvSpPr/>
          <p:nvPr/>
        </p:nvSpPr>
        <p:spPr>
          <a:xfrm>
            <a:off x="7675126" y="5956697"/>
            <a:ext cx="5915025" cy="10433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Employee furnishes HP loss, HRA claim, prior-employer salary → employer must examine </a:t>
            </a:r>
            <a:pPr algn="l" indent="0" marL="0">
              <a:lnSpc>
                <a:spcPts val="2700"/>
              </a:lnSpc>
              <a:buNone/>
            </a:pPr>
            <a:r>
              <a:rPr lang="en-US" sz="17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122, Form 124</a:t>
            </a:r>
            <a:pPr algn="l" indent="0" marL="0">
              <a:lnSpc>
                <a:spcPts val="27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, and supporting records before considering in payroll.</a:t>
            </a:r>
            <a:endParaRPr lang="en-US" sz="175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999768" y="598884"/>
            <a:ext cx="9789081" cy="57209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500"/>
              </a:lnSpc>
              <a:buNone/>
            </a:pPr>
            <a:r>
              <a:rPr lang="en-US" sz="36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Sections 15–19: The Salary Computation Chain</a:t>
            </a:r>
            <a:endParaRPr lang="en-US" sz="36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9768" y="1486972"/>
            <a:ext cx="12630864" cy="568380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2902432" y="1758903"/>
            <a:ext cx="2210369" cy="3212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 15</a:t>
            </a:r>
            <a:endParaRPr lang="en-US" sz="2000" dirty="0"/>
          </a:p>
        </p:txBody>
      </p:sp>
      <p:sp>
        <p:nvSpPr>
          <p:cNvPr id="5" name="Text 2"/>
          <p:cNvSpPr/>
          <p:nvPr/>
        </p:nvSpPr>
        <p:spPr>
          <a:xfrm>
            <a:off x="2902432" y="2177332"/>
            <a:ext cx="2210369" cy="4952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90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Charging — due or receipt of salary</a:t>
            </a:r>
            <a:endParaRPr lang="en-US" sz="170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8894" y="3271511"/>
            <a:ext cx="489590" cy="48959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088511" y="5897841"/>
            <a:ext cx="2222514" cy="3212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 16</a:t>
            </a:r>
            <a:endParaRPr lang="en-US" sz="2000" dirty="0"/>
          </a:p>
        </p:txBody>
      </p:sp>
      <p:sp>
        <p:nvSpPr>
          <p:cNvPr id="8" name="Text 4"/>
          <p:cNvSpPr/>
          <p:nvPr/>
        </p:nvSpPr>
        <p:spPr>
          <a:xfrm>
            <a:off x="5088511" y="6316271"/>
            <a:ext cx="2222514" cy="7429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90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Inclusions: salary, perquisites, profits in lieu</a:t>
            </a:r>
            <a:endParaRPr lang="en-US" sz="17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54973" y="5056809"/>
            <a:ext cx="489591" cy="48959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250301" y="1716396"/>
            <a:ext cx="2210369" cy="3212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 17</a:t>
            </a:r>
            <a:endParaRPr lang="en-US" sz="2000" dirty="0"/>
          </a:p>
        </p:txBody>
      </p:sp>
      <p:sp>
        <p:nvSpPr>
          <p:cNvPr id="11" name="Text 6"/>
          <p:cNvSpPr/>
          <p:nvPr/>
        </p:nvSpPr>
        <p:spPr>
          <a:xfrm>
            <a:off x="7250301" y="2134825"/>
            <a:ext cx="2210369" cy="4952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90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Perquisites and their taxability rules</a:t>
            </a:r>
            <a:endParaRPr lang="en-US" sz="170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53197" y="3222931"/>
            <a:ext cx="489591" cy="489591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9436380" y="6021757"/>
            <a:ext cx="2210368" cy="3212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 19</a:t>
            </a:r>
            <a:endParaRPr lang="en-US" sz="2000" dirty="0"/>
          </a:p>
        </p:txBody>
      </p:sp>
      <p:sp>
        <p:nvSpPr>
          <p:cNvPr id="14" name="Text 8"/>
          <p:cNvSpPr/>
          <p:nvPr/>
        </p:nvSpPr>
        <p:spPr>
          <a:xfrm>
            <a:off x="9436380" y="6440186"/>
            <a:ext cx="2210368" cy="4952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90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Deductions: standard, professional tax, reliefs</a:t>
            </a:r>
            <a:endParaRPr lang="en-US" sz="1700" dirty="0"/>
          </a:p>
        </p:txBody>
      </p:sp>
      <p:pic>
        <p:nvPicPr>
          <p:cNvPr id="15" name="Image 4" descr="preencoded.png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02842" y="5056809"/>
            <a:ext cx="489591" cy="489591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999768" y="7348538"/>
            <a:ext cx="12630864" cy="2820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5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Sections 16, 17, 18, and 19 must be read together as one computation chain. Rule 15 determines the taxable quantum of perquisites identified by Section 17.</a:t>
            </a:r>
            <a:endParaRPr lang="en-US" sz="15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6165" y="677942"/>
            <a:ext cx="8974812" cy="626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900"/>
              </a:lnSpc>
              <a:buNone/>
            </a:pPr>
            <a:r>
              <a:rPr lang="en-US" sz="39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Old Regime vs. New Regime — Salaries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46165" y="1779508"/>
            <a:ext cx="250817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Standard Deduction</a:t>
            </a:r>
            <a:endParaRPr lang="en-US" sz="1950" dirty="0"/>
          </a:p>
        </p:txBody>
      </p:sp>
      <p:sp>
        <p:nvSpPr>
          <p:cNvPr id="4" name="Text 2"/>
          <p:cNvSpPr/>
          <p:nvPr/>
        </p:nvSpPr>
        <p:spPr>
          <a:xfrm>
            <a:off x="746165" y="2168843"/>
            <a:ext cx="2927747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Key Practical Differences</a:t>
            </a:r>
            <a:endParaRPr lang="en-US" sz="1950" dirty="0"/>
          </a:p>
        </p:txBody>
      </p:sp>
      <p:sp>
        <p:nvSpPr>
          <p:cNvPr id="5" name="Text 3"/>
          <p:cNvSpPr/>
          <p:nvPr/>
        </p:nvSpPr>
        <p:spPr>
          <a:xfrm>
            <a:off x="746165" y="2672120"/>
            <a:ext cx="4260175" cy="34235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HRA exemption (Rule 279): available under old regime; not available under new regime</a:t>
            </a:r>
            <a:endParaRPr lang="en-US" sz="1650" dirty="0"/>
          </a:p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280 allowances: available under old regime; generally not available under new regime</a:t>
            </a:r>
            <a:endParaRPr lang="en-US" sz="1650" dirty="0"/>
          </a:p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Housing-loan interest (self-occupied): available under old regime; denied under new regime via Section 202</a:t>
            </a:r>
            <a:endParaRPr lang="en-US" sz="1650" dirty="0"/>
          </a:p>
          <a:p>
            <a:pPr algn="l" marL="342900" indent="-342900">
              <a:lnSpc>
                <a:spcPts val="2500"/>
              </a:lnSpc>
              <a:buSzPct val="100000"/>
              <a:buChar char="•"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HP loss set-off: allowed up to ₹2,00,000 under old regime; denied under new regime</a:t>
            </a:r>
            <a:endParaRPr lang="en-US" sz="1650" dirty="0"/>
          </a:p>
        </p:txBody>
      </p:sp>
      <p:pic>
        <p:nvPicPr>
          <p:cNvPr id="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4025" y="2732842"/>
            <a:ext cx="2286000" cy="228600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746165" y="6375678"/>
            <a:ext cx="13138071" cy="1175980"/>
          </a:xfrm>
          <a:prstGeom prst="roundRect">
            <a:avLst>
              <a:gd name="adj" fmla="val 2719"/>
            </a:avLst>
          </a:prstGeom>
          <a:solidFill>
            <a:srgbClr val="F3E7D4"/>
          </a:solidFill>
          <a:ln/>
        </p:spPr>
      </p:sp>
      <p:sp>
        <p:nvSpPr>
          <p:cNvPr id="8" name="Shape 5"/>
          <p:cNvSpPr/>
          <p:nvPr/>
        </p:nvSpPr>
        <p:spPr>
          <a:xfrm>
            <a:off x="746165" y="6375678"/>
            <a:ext cx="6569035" cy="1175980"/>
          </a:xfrm>
          <a:prstGeom prst="roundRect">
            <a:avLst>
              <a:gd name="adj" fmla="val 2719"/>
            </a:avLst>
          </a:prstGeom>
          <a:solidFill>
            <a:srgbClr val="F3E7D4"/>
          </a:solidFill>
          <a:ln/>
        </p:spPr>
      </p:sp>
      <p:sp>
        <p:nvSpPr>
          <p:cNvPr id="9" name="Text 6"/>
          <p:cNvSpPr/>
          <p:nvPr/>
        </p:nvSpPr>
        <p:spPr>
          <a:xfrm>
            <a:off x="959287" y="6588800"/>
            <a:ext cx="250817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Old Regime</a:t>
            </a:r>
            <a:endParaRPr lang="en-US" sz="1950" dirty="0"/>
          </a:p>
        </p:txBody>
      </p:sp>
      <p:sp>
        <p:nvSpPr>
          <p:cNvPr id="10" name="Text 7"/>
          <p:cNvSpPr/>
          <p:nvPr/>
        </p:nvSpPr>
        <p:spPr>
          <a:xfrm>
            <a:off x="959287" y="7016115"/>
            <a:ext cx="6142792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₹50,000 standard deduction</a:t>
            </a:r>
            <a:endParaRPr lang="en-US" sz="1650" dirty="0"/>
          </a:p>
        </p:txBody>
      </p:sp>
      <p:sp>
        <p:nvSpPr>
          <p:cNvPr id="11" name="Shape 8"/>
          <p:cNvSpPr/>
          <p:nvPr/>
        </p:nvSpPr>
        <p:spPr>
          <a:xfrm>
            <a:off x="7315200" y="6375678"/>
            <a:ext cx="6569035" cy="1175980"/>
          </a:xfrm>
          <a:prstGeom prst="rect">
            <a:avLst/>
          </a:prstGeom>
          <a:solidFill>
            <a:srgbClr val="F3E7D4"/>
          </a:solidFill>
          <a:ln/>
        </p:spPr>
      </p:sp>
      <p:sp>
        <p:nvSpPr>
          <p:cNvPr id="12" name="Shape 9"/>
          <p:cNvSpPr/>
          <p:nvPr/>
        </p:nvSpPr>
        <p:spPr>
          <a:xfrm>
            <a:off x="7315200" y="6375678"/>
            <a:ext cx="22860" cy="1175980"/>
          </a:xfrm>
          <a:prstGeom prst="roundRect">
            <a:avLst>
              <a:gd name="adj" fmla="val 139894"/>
            </a:avLst>
          </a:prstGeom>
          <a:solidFill>
            <a:srgbClr val="D9CDBA"/>
          </a:solidFill>
          <a:ln/>
        </p:spPr>
      </p:sp>
      <p:sp>
        <p:nvSpPr>
          <p:cNvPr id="13" name="Text 10"/>
          <p:cNvSpPr/>
          <p:nvPr/>
        </p:nvSpPr>
        <p:spPr>
          <a:xfrm>
            <a:off x="7528322" y="6588800"/>
            <a:ext cx="250817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New Regime</a:t>
            </a:r>
            <a:endParaRPr lang="en-US" sz="1950" dirty="0"/>
          </a:p>
        </p:txBody>
      </p:sp>
      <p:sp>
        <p:nvSpPr>
          <p:cNvPr id="14" name="Text 11"/>
          <p:cNvSpPr/>
          <p:nvPr/>
        </p:nvSpPr>
        <p:spPr>
          <a:xfrm>
            <a:off x="7528322" y="7016115"/>
            <a:ext cx="6142792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₹75,000 standard deduction under Section 202(1)</a:t>
            </a:r>
            <a:endParaRPr lang="en-US" sz="165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2358" y="619363"/>
            <a:ext cx="10784086" cy="649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100"/>
              </a:lnSpc>
              <a:buNone/>
            </a:pPr>
            <a:r>
              <a:rPr lang="en-US" sz="40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Key Compliance Checklist — House Property</a:t>
            </a:r>
            <a:endParaRPr lang="en-US" sz="4050" dirty="0"/>
          </a:p>
        </p:txBody>
      </p:sp>
      <p:sp>
        <p:nvSpPr>
          <p:cNvPr id="3" name="Shape 1"/>
          <p:cNvSpPr/>
          <p:nvPr/>
        </p:nvSpPr>
        <p:spPr>
          <a:xfrm>
            <a:off x="772358" y="1675209"/>
            <a:ext cx="496491" cy="496491"/>
          </a:xfrm>
          <a:prstGeom prst="roundRect">
            <a:avLst>
              <a:gd name="adj" fmla="val 6667"/>
            </a:avLst>
          </a:prstGeom>
          <a:solidFill>
            <a:srgbClr val="F3E7D4"/>
          </a:solidFill>
          <a:ln/>
        </p:spPr>
      </p:sp>
      <p:sp>
        <p:nvSpPr>
          <p:cNvPr id="4" name="Text 2"/>
          <p:cNvSpPr/>
          <p:nvPr/>
        </p:nvSpPr>
        <p:spPr>
          <a:xfrm>
            <a:off x="1472208" y="1751052"/>
            <a:ext cx="2775942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Annual Value, Not Rent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472208" y="2197656"/>
            <a:ext cx="12385834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Head taxes annual value — no actual receipt does not mean no taxable income.</a:t>
            </a:r>
            <a:endParaRPr lang="en-US" sz="1700" dirty="0"/>
          </a:p>
        </p:txBody>
      </p:sp>
      <p:sp>
        <p:nvSpPr>
          <p:cNvPr id="6" name="Shape 4"/>
          <p:cNvSpPr/>
          <p:nvPr/>
        </p:nvSpPr>
        <p:spPr>
          <a:xfrm>
            <a:off x="772358" y="2943582"/>
            <a:ext cx="496491" cy="496491"/>
          </a:xfrm>
          <a:prstGeom prst="roundRect">
            <a:avLst>
              <a:gd name="adj" fmla="val 6667"/>
            </a:avLst>
          </a:prstGeom>
          <a:solidFill>
            <a:srgbClr val="F3E7D4"/>
          </a:solidFill>
          <a:ln/>
        </p:spPr>
      </p:sp>
      <p:sp>
        <p:nvSpPr>
          <p:cNvPr id="7" name="Text 5"/>
          <p:cNvSpPr/>
          <p:nvPr/>
        </p:nvSpPr>
        <p:spPr>
          <a:xfrm>
            <a:off x="1472208" y="3019425"/>
            <a:ext cx="2936438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Ownership in Substance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1472208" y="3466028"/>
            <a:ext cx="12385834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Analyse legal, beneficial, and deemed ownership — not merely registry records.</a:t>
            </a:r>
            <a:endParaRPr lang="en-US" sz="1700" dirty="0"/>
          </a:p>
        </p:txBody>
      </p:sp>
      <p:sp>
        <p:nvSpPr>
          <p:cNvPr id="9" name="Shape 7"/>
          <p:cNvSpPr/>
          <p:nvPr/>
        </p:nvSpPr>
        <p:spPr>
          <a:xfrm>
            <a:off x="772358" y="4211955"/>
            <a:ext cx="496491" cy="496491"/>
          </a:xfrm>
          <a:prstGeom prst="roundRect">
            <a:avLst>
              <a:gd name="adj" fmla="val 6667"/>
            </a:avLst>
          </a:prstGeom>
          <a:solidFill>
            <a:srgbClr val="F3E7D4"/>
          </a:solidFill>
          <a:ln/>
        </p:spPr>
      </p:sp>
      <p:sp>
        <p:nvSpPr>
          <p:cNvPr id="10" name="Text 8"/>
          <p:cNvSpPr/>
          <p:nvPr/>
        </p:nvSpPr>
        <p:spPr>
          <a:xfrm>
            <a:off x="1472208" y="4287798"/>
            <a:ext cx="3013472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Expected Rent Discipline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1472208" y="4734401"/>
            <a:ext cx="12385834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Use municipal value, fair rent, and standard rent correctly. Do not conflate with actual rent.</a:t>
            </a:r>
            <a:endParaRPr lang="en-US" sz="1700" dirty="0"/>
          </a:p>
        </p:txBody>
      </p:sp>
      <p:sp>
        <p:nvSpPr>
          <p:cNvPr id="12" name="Shape 10"/>
          <p:cNvSpPr/>
          <p:nvPr/>
        </p:nvSpPr>
        <p:spPr>
          <a:xfrm>
            <a:off x="772358" y="5480328"/>
            <a:ext cx="496491" cy="496491"/>
          </a:xfrm>
          <a:prstGeom prst="roundRect">
            <a:avLst>
              <a:gd name="adj" fmla="val 6667"/>
            </a:avLst>
          </a:prstGeom>
          <a:solidFill>
            <a:srgbClr val="F3E7D4"/>
          </a:solidFill>
          <a:ln/>
        </p:spPr>
      </p:sp>
      <p:sp>
        <p:nvSpPr>
          <p:cNvPr id="13" name="Text 11"/>
          <p:cNvSpPr/>
          <p:nvPr/>
        </p:nvSpPr>
        <p:spPr>
          <a:xfrm>
            <a:off x="1472208" y="5556171"/>
            <a:ext cx="3222188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Deduction vs. Loss Set-Off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1472208" y="6002774"/>
            <a:ext cx="12385834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Interest deduction and ₹2,00,000 set-off restriction are separate questions — never merge them.</a:t>
            </a:r>
            <a:endParaRPr lang="en-US" sz="1700" dirty="0"/>
          </a:p>
        </p:txBody>
      </p:sp>
      <p:sp>
        <p:nvSpPr>
          <p:cNvPr id="15" name="Shape 13"/>
          <p:cNvSpPr/>
          <p:nvPr/>
        </p:nvSpPr>
        <p:spPr>
          <a:xfrm>
            <a:off x="772358" y="6748701"/>
            <a:ext cx="496491" cy="496491"/>
          </a:xfrm>
          <a:prstGeom prst="roundRect">
            <a:avLst>
              <a:gd name="adj" fmla="val 6667"/>
            </a:avLst>
          </a:prstGeom>
          <a:solidFill>
            <a:srgbClr val="F3E7D4"/>
          </a:solidFill>
          <a:ln/>
        </p:spPr>
      </p:sp>
      <p:sp>
        <p:nvSpPr>
          <p:cNvPr id="16" name="Text 14"/>
          <p:cNvSpPr/>
          <p:nvPr/>
        </p:nvSpPr>
        <p:spPr>
          <a:xfrm>
            <a:off x="1472208" y="6824543"/>
            <a:ext cx="2596158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Regime Impact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1472208" y="7271147"/>
            <a:ext cx="12385834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Under new regime, house-property tax benefits are materially restricted even though computation chapter survives.</a:t>
            </a:r>
            <a:endParaRPr lang="en-US" sz="17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2358" y="619363"/>
            <a:ext cx="8847296" cy="649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100"/>
              </a:lnSpc>
              <a:buNone/>
            </a:pPr>
            <a:r>
              <a:rPr lang="en-US" sz="40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Key Compliance Checklist — Salaries</a:t>
            </a:r>
            <a:endParaRPr lang="en-US" sz="4050" dirty="0"/>
          </a:p>
        </p:txBody>
      </p:sp>
      <p:sp>
        <p:nvSpPr>
          <p:cNvPr id="3" name="Shape 1"/>
          <p:cNvSpPr/>
          <p:nvPr/>
        </p:nvSpPr>
        <p:spPr>
          <a:xfrm>
            <a:off x="772358" y="1675209"/>
            <a:ext cx="496491" cy="496491"/>
          </a:xfrm>
          <a:prstGeom prst="roundRect">
            <a:avLst>
              <a:gd name="adj" fmla="val 6667"/>
            </a:avLst>
          </a:prstGeom>
          <a:solidFill>
            <a:srgbClr val="F3E7D4"/>
          </a:solidFill>
          <a:ln/>
        </p:spPr>
      </p:sp>
      <p:sp>
        <p:nvSpPr>
          <p:cNvPr id="4" name="Text 2"/>
          <p:cNvSpPr/>
          <p:nvPr/>
        </p:nvSpPr>
        <p:spPr>
          <a:xfrm>
            <a:off x="1472208" y="1751052"/>
            <a:ext cx="3053001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Due-or-Receipt Principle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1472208" y="2197656"/>
            <a:ext cx="12385834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Advance salary taxable on receipt. Bunching relief available under Section 157 / Rule 73 / Form 39.</a:t>
            </a:r>
            <a:endParaRPr lang="en-US" sz="1700" dirty="0"/>
          </a:p>
        </p:txBody>
      </p:sp>
      <p:sp>
        <p:nvSpPr>
          <p:cNvPr id="6" name="Shape 4"/>
          <p:cNvSpPr/>
          <p:nvPr/>
        </p:nvSpPr>
        <p:spPr>
          <a:xfrm>
            <a:off x="772358" y="2943582"/>
            <a:ext cx="496491" cy="496491"/>
          </a:xfrm>
          <a:prstGeom prst="roundRect">
            <a:avLst>
              <a:gd name="adj" fmla="val 6667"/>
            </a:avLst>
          </a:prstGeom>
          <a:solidFill>
            <a:srgbClr val="F3E7D4"/>
          </a:solidFill>
          <a:ln/>
        </p:spPr>
      </p:sp>
      <p:sp>
        <p:nvSpPr>
          <p:cNvPr id="7" name="Text 5"/>
          <p:cNvSpPr/>
          <p:nvPr/>
        </p:nvSpPr>
        <p:spPr>
          <a:xfrm>
            <a:off x="1472208" y="3019425"/>
            <a:ext cx="3394472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Sections 16–19 as One Chain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1472208" y="3466028"/>
            <a:ext cx="12385834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Read together. Statutory inclusion does not always mean full taxability — Section 19 may provide relief.</a:t>
            </a:r>
            <a:endParaRPr lang="en-US" sz="1700" dirty="0"/>
          </a:p>
        </p:txBody>
      </p:sp>
      <p:sp>
        <p:nvSpPr>
          <p:cNvPr id="9" name="Shape 7"/>
          <p:cNvSpPr/>
          <p:nvPr/>
        </p:nvSpPr>
        <p:spPr>
          <a:xfrm>
            <a:off x="772358" y="4211955"/>
            <a:ext cx="496491" cy="496491"/>
          </a:xfrm>
          <a:prstGeom prst="roundRect">
            <a:avLst>
              <a:gd name="adj" fmla="val 6667"/>
            </a:avLst>
          </a:prstGeom>
          <a:solidFill>
            <a:srgbClr val="F3E7D4"/>
          </a:solidFill>
          <a:ln/>
        </p:spPr>
      </p:sp>
      <p:sp>
        <p:nvSpPr>
          <p:cNvPr id="10" name="Text 8"/>
          <p:cNvSpPr/>
          <p:nvPr/>
        </p:nvSpPr>
        <p:spPr>
          <a:xfrm>
            <a:off x="1472208" y="4287798"/>
            <a:ext cx="2596158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Rule 15 Valuation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1472208" y="4734401"/>
            <a:ext cx="12385834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Perquisites taxed by Section 17, valued by Rule 15. Payroll teams must know both. No casual estimation.</a:t>
            </a:r>
            <a:endParaRPr lang="en-US" sz="1700" dirty="0"/>
          </a:p>
        </p:txBody>
      </p:sp>
      <p:sp>
        <p:nvSpPr>
          <p:cNvPr id="12" name="Shape 10"/>
          <p:cNvSpPr/>
          <p:nvPr/>
        </p:nvSpPr>
        <p:spPr>
          <a:xfrm>
            <a:off x="772358" y="5480328"/>
            <a:ext cx="496491" cy="496491"/>
          </a:xfrm>
          <a:prstGeom prst="roundRect">
            <a:avLst>
              <a:gd name="adj" fmla="val 6667"/>
            </a:avLst>
          </a:prstGeom>
          <a:solidFill>
            <a:srgbClr val="F3E7D4"/>
          </a:solidFill>
          <a:ln/>
        </p:spPr>
      </p:sp>
      <p:sp>
        <p:nvSpPr>
          <p:cNvPr id="13" name="Text 11"/>
          <p:cNvSpPr/>
          <p:nvPr/>
        </p:nvSpPr>
        <p:spPr>
          <a:xfrm>
            <a:off x="1472208" y="5556171"/>
            <a:ext cx="2596158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Rule 280 Allowances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1472208" y="6002774"/>
            <a:ext cx="12385834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Expenditure-linked, not blanket tax-free. Actual expenditure, official purpose, and evidence are mandatory.</a:t>
            </a:r>
            <a:endParaRPr lang="en-US" sz="1700" dirty="0"/>
          </a:p>
        </p:txBody>
      </p:sp>
      <p:sp>
        <p:nvSpPr>
          <p:cNvPr id="15" name="Shape 13"/>
          <p:cNvSpPr/>
          <p:nvPr/>
        </p:nvSpPr>
        <p:spPr>
          <a:xfrm>
            <a:off x="772358" y="6748701"/>
            <a:ext cx="496491" cy="496491"/>
          </a:xfrm>
          <a:prstGeom prst="roundRect">
            <a:avLst>
              <a:gd name="adj" fmla="val 6667"/>
            </a:avLst>
          </a:prstGeom>
          <a:solidFill>
            <a:srgbClr val="F3E7D4"/>
          </a:solidFill>
          <a:ln/>
        </p:spPr>
      </p:sp>
      <p:sp>
        <p:nvSpPr>
          <p:cNvPr id="16" name="Text 14"/>
          <p:cNvSpPr/>
          <p:nvPr/>
        </p:nvSpPr>
        <p:spPr>
          <a:xfrm>
            <a:off x="1472208" y="6824543"/>
            <a:ext cx="2631162" cy="3245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Employer Verification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1472208" y="7271147"/>
            <a:ext cx="12385834" cy="3390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17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Forms 122 and 124 must be examined. Verification is no longer a formality under the new framework.</a:t>
            </a:r>
            <a:endParaRPr lang="en-US" sz="17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3068" y="658416"/>
            <a:ext cx="4928354" cy="6159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850"/>
              </a:lnSpc>
              <a:buNone/>
            </a:pPr>
            <a:r>
              <a:rPr lang="en-US" sz="38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Closing Summary</a:t>
            </a:r>
            <a:endParaRPr lang="en-US" sz="3850" dirty="0"/>
          </a:p>
        </p:txBody>
      </p:sp>
      <p:sp>
        <p:nvSpPr>
          <p:cNvPr id="3" name="Text 1"/>
          <p:cNvSpPr/>
          <p:nvPr/>
        </p:nvSpPr>
        <p:spPr>
          <a:xfrm>
            <a:off x="733068" y="1732359"/>
            <a:ext cx="2464118" cy="3080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What Has Changed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733068" y="2246471"/>
            <a:ext cx="6326624" cy="1584008"/>
          </a:xfrm>
          <a:prstGeom prst="roundRect">
            <a:avLst>
              <a:gd name="adj" fmla="val 6927"/>
            </a:avLst>
          </a:prstGeom>
          <a:solidFill>
            <a:srgbClr val="FEF5E7"/>
          </a:solidFill>
          <a:ln w="22860">
            <a:solidFill>
              <a:srgbClr val="D9CDBA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10208" y="2246471"/>
            <a:ext cx="91440" cy="1584008"/>
          </a:xfrm>
          <a:prstGeom prst="roundRect">
            <a:avLst>
              <a:gd name="adj" fmla="val 34360"/>
            </a:avLst>
          </a:prstGeom>
          <a:solidFill>
            <a:srgbClr val="38512F"/>
          </a:solidFill>
          <a:ln/>
        </p:spPr>
      </p:sp>
      <p:sp>
        <p:nvSpPr>
          <p:cNvPr id="6" name="Text 4"/>
          <p:cNvSpPr/>
          <p:nvPr/>
        </p:nvSpPr>
        <p:spPr>
          <a:xfrm>
            <a:off x="1033939" y="2478762"/>
            <a:ext cx="2464118" cy="3080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Structural Clarity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1033939" y="2970014"/>
            <a:ext cx="5793462" cy="6281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6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Cleaner statutory ladder for both heads. Rules and Act must be read together — not in isolation.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33068" y="4013716"/>
            <a:ext cx="6326624" cy="1584008"/>
          </a:xfrm>
          <a:prstGeom prst="roundRect">
            <a:avLst>
              <a:gd name="adj" fmla="val 6927"/>
            </a:avLst>
          </a:prstGeom>
          <a:solidFill>
            <a:srgbClr val="FEF5E7"/>
          </a:solidFill>
          <a:ln w="22860">
            <a:solidFill>
              <a:srgbClr val="D9CDBA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710208" y="4013716"/>
            <a:ext cx="91440" cy="1584008"/>
          </a:xfrm>
          <a:prstGeom prst="roundRect">
            <a:avLst>
              <a:gd name="adj" fmla="val 34360"/>
            </a:avLst>
          </a:prstGeom>
          <a:solidFill>
            <a:srgbClr val="38512F"/>
          </a:solidFill>
          <a:ln/>
        </p:spPr>
      </p:sp>
      <p:sp>
        <p:nvSpPr>
          <p:cNvPr id="10" name="Text 8"/>
          <p:cNvSpPr/>
          <p:nvPr/>
        </p:nvSpPr>
        <p:spPr>
          <a:xfrm>
            <a:off x="1033939" y="4246007"/>
            <a:ext cx="2464118" cy="3080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Rule Dependence</a:t>
            </a:r>
            <a:endParaRPr lang="en-US" sz="1900" dirty="0"/>
          </a:p>
        </p:txBody>
      </p:sp>
      <p:sp>
        <p:nvSpPr>
          <p:cNvPr id="11" name="Text 9"/>
          <p:cNvSpPr/>
          <p:nvPr/>
        </p:nvSpPr>
        <p:spPr>
          <a:xfrm>
            <a:off x="1033939" y="4737259"/>
            <a:ext cx="5793462" cy="6281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6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Valuation and exemption mechanics now heavily rule-dependent (Rules 15, 73, 204, 205, 279, 280).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733068" y="5780961"/>
            <a:ext cx="6326624" cy="1584008"/>
          </a:xfrm>
          <a:prstGeom prst="roundRect">
            <a:avLst>
              <a:gd name="adj" fmla="val 6927"/>
            </a:avLst>
          </a:prstGeom>
          <a:solidFill>
            <a:srgbClr val="FEF5E7"/>
          </a:solidFill>
          <a:ln w="22860">
            <a:solidFill>
              <a:srgbClr val="D9CDBA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710208" y="5780961"/>
            <a:ext cx="91440" cy="1584008"/>
          </a:xfrm>
          <a:prstGeom prst="roundRect">
            <a:avLst>
              <a:gd name="adj" fmla="val 34360"/>
            </a:avLst>
          </a:prstGeom>
          <a:solidFill>
            <a:srgbClr val="38512F"/>
          </a:solidFill>
          <a:ln/>
        </p:spPr>
      </p:sp>
      <p:sp>
        <p:nvSpPr>
          <p:cNvPr id="14" name="Text 12"/>
          <p:cNvSpPr/>
          <p:nvPr/>
        </p:nvSpPr>
        <p:spPr>
          <a:xfrm>
            <a:off x="1033939" y="6013252"/>
            <a:ext cx="2558058" cy="3080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Compliance Discipline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1033939" y="6504503"/>
            <a:ext cx="5793462" cy="6281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6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Documentation, employer verification, and disciplined payroll administration are now central — not optional.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7578328" y="1732359"/>
            <a:ext cx="2680216" cy="3080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What Has Not Changed</a:t>
            </a:r>
            <a:endParaRPr lang="en-US" sz="1900" dirty="0"/>
          </a:p>
        </p:txBody>
      </p:sp>
      <p:sp>
        <p:nvSpPr>
          <p:cNvPr id="17" name="Shape 15"/>
          <p:cNvSpPr/>
          <p:nvPr/>
        </p:nvSpPr>
        <p:spPr>
          <a:xfrm>
            <a:off x="7578328" y="2246471"/>
            <a:ext cx="3071693" cy="2526268"/>
          </a:xfrm>
          <a:prstGeom prst="roundRect">
            <a:avLst>
              <a:gd name="adj" fmla="val 4343"/>
            </a:avLst>
          </a:prstGeom>
          <a:solidFill>
            <a:srgbClr val="FEF5E7"/>
          </a:solidFill>
          <a:ln w="22860">
            <a:solidFill>
              <a:srgbClr val="D9CDBA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7555468" y="2246471"/>
            <a:ext cx="91440" cy="2526268"/>
          </a:xfrm>
          <a:prstGeom prst="roundRect">
            <a:avLst>
              <a:gd name="adj" fmla="val 34360"/>
            </a:avLst>
          </a:prstGeom>
          <a:solidFill>
            <a:srgbClr val="38512F"/>
          </a:solidFill>
          <a:ln/>
        </p:spPr>
      </p:sp>
      <p:sp>
        <p:nvSpPr>
          <p:cNvPr id="19" name="Text 17"/>
          <p:cNvSpPr/>
          <p:nvPr/>
        </p:nvSpPr>
        <p:spPr>
          <a:xfrm>
            <a:off x="7879199" y="2478762"/>
            <a:ext cx="2464118" cy="3080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House Property</a:t>
            </a:r>
            <a:endParaRPr lang="en-US" sz="1900" dirty="0"/>
          </a:p>
        </p:txBody>
      </p:sp>
      <p:sp>
        <p:nvSpPr>
          <p:cNvPr id="20" name="Text 18"/>
          <p:cNvSpPr/>
          <p:nvPr/>
        </p:nvSpPr>
        <p:spPr>
          <a:xfrm>
            <a:off x="7879199" y="2970014"/>
            <a:ext cx="2538532" cy="12563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6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Annual-value method continues. Tax outcome now heavily influenced by regime selected under Section 202.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10833259" y="2246471"/>
            <a:ext cx="3071693" cy="2526268"/>
          </a:xfrm>
          <a:prstGeom prst="roundRect">
            <a:avLst>
              <a:gd name="adj" fmla="val 4343"/>
            </a:avLst>
          </a:prstGeom>
          <a:solidFill>
            <a:srgbClr val="FEF5E7"/>
          </a:solidFill>
          <a:ln w="22860">
            <a:solidFill>
              <a:srgbClr val="D9CDBA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10810399" y="2246471"/>
            <a:ext cx="91440" cy="2526268"/>
          </a:xfrm>
          <a:prstGeom prst="roundRect">
            <a:avLst>
              <a:gd name="adj" fmla="val 34360"/>
            </a:avLst>
          </a:prstGeom>
          <a:solidFill>
            <a:srgbClr val="38512F"/>
          </a:solidFill>
          <a:ln/>
        </p:spPr>
      </p:sp>
      <p:sp>
        <p:nvSpPr>
          <p:cNvPr id="23" name="Text 21"/>
          <p:cNvSpPr/>
          <p:nvPr/>
        </p:nvSpPr>
        <p:spPr>
          <a:xfrm>
            <a:off x="11134130" y="2478762"/>
            <a:ext cx="2464118" cy="3080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00"/>
              </a:lnSpc>
              <a:buNone/>
            </a:pPr>
            <a:r>
              <a:rPr lang="en-US" sz="19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Salaries</a:t>
            </a:r>
            <a:endParaRPr lang="en-US" sz="1900" dirty="0"/>
          </a:p>
        </p:txBody>
      </p:sp>
      <p:sp>
        <p:nvSpPr>
          <p:cNvPr id="24" name="Text 22"/>
          <p:cNvSpPr/>
          <p:nvPr/>
        </p:nvSpPr>
        <p:spPr>
          <a:xfrm>
            <a:off x="11134130" y="2970014"/>
            <a:ext cx="2538532" cy="157043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6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Conceptual basis of salary taxation unchanged. Employer-employee relationship remains foundational.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7578328" y="4978837"/>
            <a:ext cx="6326624" cy="1447324"/>
          </a:xfrm>
          <a:prstGeom prst="roundRect">
            <a:avLst>
              <a:gd name="adj" fmla="val 2171"/>
            </a:avLst>
          </a:prstGeom>
          <a:solidFill>
            <a:srgbClr val="B6FCB8"/>
          </a:solidFill>
          <a:ln/>
        </p:spPr>
      </p:sp>
      <p:pic>
        <p:nvPicPr>
          <p:cNvPr id="26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7759" y="5278160"/>
            <a:ext cx="261818" cy="209431"/>
          </a:xfrm>
          <a:prstGeom prst="rect">
            <a:avLst/>
          </a:prstGeom>
        </p:spPr>
      </p:pic>
      <p:sp>
        <p:nvSpPr>
          <p:cNvPr id="27" name="Text 24"/>
          <p:cNvSpPr/>
          <p:nvPr/>
        </p:nvSpPr>
        <p:spPr>
          <a:xfrm>
            <a:off x="8259008" y="5214342"/>
            <a:ext cx="5436513" cy="9422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The 2025 Act is </a:t>
            </a:r>
            <a:pPr algn="l" indent="0" marL="0">
              <a:lnSpc>
                <a:spcPts val="2450"/>
              </a:lnSpc>
              <a:buNone/>
            </a:pPr>
            <a:r>
              <a:rPr lang="en-US" sz="1600" b="1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not merely a renumbering exercise</a:t>
            </a:r>
            <a:pPr algn="l" indent="0" marL="0">
              <a:lnSpc>
                <a:spcPts val="2450"/>
              </a:lnSpc>
              <a:buNone/>
            </a:pPr>
            <a:r>
              <a:rPr lang="en-US" sz="160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 It is a move toward clearer statutory architecture and stricter compliance discipline.</a:t>
            </a:r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971318" y="576858"/>
            <a:ext cx="807482" cy="276344"/>
          </a:xfrm>
          <a:prstGeom prst="roundRect">
            <a:avLst>
              <a:gd name="adj" fmla="val 7147"/>
            </a:avLst>
          </a:prstGeom>
          <a:solidFill>
            <a:srgbClr val="E2ECDF"/>
          </a:solidFill>
          <a:ln/>
        </p:spPr>
      </p:sp>
      <p:sp>
        <p:nvSpPr>
          <p:cNvPr id="3" name="Text 1"/>
          <p:cNvSpPr/>
          <p:nvPr/>
        </p:nvSpPr>
        <p:spPr>
          <a:xfrm>
            <a:off x="2070021" y="626150"/>
            <a:ext cx="610076" cy="177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10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CHAPTER 1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1971318" y="898446"/>
            <a:ext cx="5253395" cy="4839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800"/>
              </a:lnSpc>
              <a:buNone/>
            </a:pPr>
            <a:r>
              <a:rPr lang="en-US" sz="30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Income from House Property</a:t>
            </a:r>
            <a:endParaRPr lang="en-US" sz="3000" dirty="0"/>
          </a:p>
        </p:txBody>
      </p:sp>
      <p:sp>
        <p:nvSpPr>
          <p:cNvPr id="5" name="Text 3"/>
          <p:cNvSpPr/>
          <p:nvPr/>
        </p:nvSpPr>
        <p:spPr>
          <a:xfrm>
            <a:off x="1971318" y="1552099"/>
            <a:ext cx="7932896" cy="6679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250"/>
              </a:lnSpc>
              <a:buNone/>
            </a:pPr>
            <a:r>
              <a:rPr lang="en-US" sz="42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Statutory Mapping: 1961 vs 2025</a:t>
            </a:r>
            <a:endParaRPr lang="en-US" sz="4200" dirty="0"/>
          </a:p>
        </p:txBody>
      </p:sp>
      <p:sp>
        <p:nvSpPr>
          <p:cNvPr id="6" name="Shape 4"/>
          <p:cNvSpPr/>
          <p:nvPr/>
        </p:nvSpPr>
        <p:spPr>
          <a:xfrm>
            <a:off x="1971318" y="2389703"/>
            <a:ext cx="10687645" cy="4575334"/>
          </a:xfrm>
          <a:prstGeom prst="roundRect">
            <a:avLst>
              <a:gd name="adj" fmla="val 540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2143601" y="2472809"/>
            <a:ext cx="329565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Subject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5775960" y="2472809"/>
            <a:ext cx="318516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Act, 2025 / Rules, 2026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9297829" y="2472809"/>
            <a:ext cx="318897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Act, 1961 / Rules, 1962</a:t>
            </a:r>
            <a:endParaRPr lang="en-US" sz="1250" dirty="0"/>
          </a:p>
        </p:txBody>
      </p:sp>
      <p:sp>
        <p:nvSpPr>
          <p:cNvPr id="10" name="Text 8"/>
          <p:cNvSpPr/>
          <p:nvPr/>
        </p:nvSpPr>
        <p:spPr>
          <a:xfrm>
            <a:off x="2143601" y="2853452"/>
            <a:ext cx="329565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Charging provision</a:t>
            </a:r>
            <a:endParaRPr lang="en-US" sz="1250" dirty="0"/>
          </a:p>
        </p:txBody>
      </p:sp>
      <p:sp>
        <p:nvSpPr>
          <p:cNvPr id="11" name="Text 9"/>
          <p:cNvSpPr/>
          <p:nvPr/>
        </p:nvSpPr>
        <p:spPr>
          <a:xfrm>
            <a:off x="5775960" y="2853452"/>
            <a:ext cx="318516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20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9297829" y="2853452"/>
            <a:ext cx="318897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22</a:t>
            </a:r>
            <a:endParaRPr lang="en-US" sz="1250" dirty="0"/>
          </a:p>
        </p:txBody>
      </p:sp>
      <p:sp>
        <p:nvSpPr>
          <p:cNvPr id="13" name="Text 11"/>
          <p:cNvSpPr/>
          <p:nvPr/>
        </p:nvSpPr>
        <p:spPr>
          <a:xfrm>
            <a:off x="2143601" y="3234095"/>
            <a:ext cx="329565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Annual value</a:t>
            </a:r>
            <a:endParaRPr lang="en-US" sz="1250" dirty="0"/>
          </a:p>
        </p:txBody>
      </p:sp>
      <p:sp>
        <p:nvSpPr>
          <p:cNvPr id="14" name="Text 12"/>
          <p:cNvSpPr/>
          <p:nvPr/>
        </p:nvSpPr>
        <p:spPr>
          <a:xfrm>
            <a:off x="5775960" y="3234095"/>
            <a:ext cx="318516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21</a:t>
            </a:r>
            <a:endParaRPr lang="en-US" sz="1250" dirty="0"/>
          </a:p>
        </p:txBody>
      </p:sp>
      <p:sp>
        <p:nvSpPr>
          <p:cNvPr id="15" name="Text 13"/>
          <p:cNvSpPr/>
          <p:nvPr/>
        </p:nvSpPr>
        <p:spPr>
          <a:xfrm>
            <a:off x="9297829" y="3234095"/>
            <a:ext cx="318897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23</a:t>
            </a:r>
            <a:endParaRPr lang="en-US" sz="1250" dirty="0"/>
          </a:p>
        </p:txBody>
      </p:sp>
      <p:sp>
        <p:nvSpPr>
          <p:cNvPr id="16" name="Text 14"/>
          <p:cNvSpPr/>
          <p:nvPr/>
        </p:nvSpPr>
        <p:spPr>
          <a:xfrm>
            <a:off x="2143601" y="3614738"/>
            <a:ext cx="329565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Deductions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5775960" y="3614738"/>
            <a:ext cx="318516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22</a:t>
            </a:r>
            <a:endParaRPr lang="en-US" sz="1250" dirty="0"/>
          </a:p>
        </p:txBody>
      </p:sp>
      <p:sp>
        <p:nvSpPr>
          <p:cNvPr id="18" name="Text 16"/>
          <p:cNvSpPr/>
          <p:nvPr/>
        </p:nvSpPr>
        <p:spPr>
          <a:xfrm>
            <a:off x="9297829" y="3614738"/>
            <a:ext cx="318897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24</a:t>
            </a:r>
            <a:endParaRPr lang="en-US" sz="1250" dirty="0"/>
          </a:p>
        </p:txBody>
      </p:sp>
      <p:sp>
        <p:nvSpPr>
          <p:cNvPr id="19" name="Text 17"/>
          <p:cNvSpPr/>
          <p:nvPr/>
        </p:nvSpPr>
        <p:spPr>
          <a:xfrm>
            <a:off x="2143601" y="3995380"/>
            <a:ext cx="329565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Arrears / unrealised rent</a:t>
            </a:r>
            <a:endParaRPr lang="en-US" sz="1250" dirty="0"/>
          </a:p>
        </p:txBody>
      </p:sp>
      <p:sp>
        <p:nvSpPr>
          <p:cNvPr id="20" name="Text 18"/>
          <p:cNvSpPr/>
          <p:nvPr/>
        </p:nvSpPr>
        <p:spPr>
          <a:xfrm>
            <a:off x="5775960" y="3995380"/>
            <a:ext cx="318516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23</a:t>
            </a:r>
            <a:endParaRPr lang="en-US" sz="1250" dirty="0"/>
          </a:p>
        </p:txBody>
      </p:sp>
      <p:sp>
        <p:nvSpPr>
          <p:cNvPr id="21" name="Text 19"/>
          <p:cNvSpPr/>
          <p:nvPr/>
        </p:nvSpPr>
        <p:spPr>
          <a:xfrm>
            <a:off x="9297829" y="3995380"/>
            <a:ext cx="318897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25A / 25B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2143601" y="4376023"/>
            <a:ext cx="329565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Co-ownership</a:t>
            </a:r>
            <a:endParaRPr lang="en-US" sz="1250" dirty="0"/>
          </a:p>
        </p:txBody>
      </p:sp>
      <p:sp>
        <p:nvSpPr>
          <p:cNvPr id="23" name="Text 21"/>
          <p:cNvSpPr/>
          <p:nvPr/>
        </p:nvSpPr>
        <p:spPr>
          <a:xfrm>
            <a:off x="5775960" y="4376023"/>
            <a:ext cx="318516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24</a:t>
            </a:r>
            <a:endParaRPr lang="en-US" sz="1250" dirty="0"/>
          </a:p>
        </p:txBody>
      </p:sp>
      <p:sp>
        <p:nvSpPr>
          <p:cNvPr id="24" name="Text 22"/>
          <p:cNvSpPr/>
          <p:nvPr/>
        </p:nvSpPr>
        <p:spPr>
          <a:xfrm>
            <a:off x="9297829" y="4376023"/>
            <a:ext cx="318897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26</a:t>
            </a:r>
            <a:endParaRPr lang="en-US" sz="1250" dirty="0"/>
          </a:p>
        </p:txBody>
      </p:sp>
      <p:sp>
        <p:nvSpPr>
          <p:cNvPr id="25" name="Text 23"/>
          <p:cNvSpPr/>
          <p:nvPr/>
        </p:nvSpPr>
        <p:spPr>
          <a:xfrm>
            <a:off x="2143601" y="4756666"/>
            <a:ext cx="329565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Inter-head set-off of loss</a:t>
            </a:r>
            <a:endParaRPr lang="en-US" sz="1250" dirty="0"/>
          </a:p>
        </p:txBody>
      </p:sp>
      <p:sp>
        <p:nvSpPr>
          <p:cNvPr id="26" name="Text 24"/>
          <p:cNvSpPr/>
          <p:nvPr/>
        </p:nvSpPr>
        <p:spPr>
          <a:xfrm>
            <a:off x="5775960" y="4756666"/>
            <a:ext cx="318516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109</a:t>
            </a:r>
            <a:endParaRPr lang="en-US" sz="1250" dirty="0"/>
          </a:p>
        </p:txBody>
      </p:sp>
      <p:sp>
        <p:nvSpPr>
          <p:cNvPr id="27" name="Text 25"/>
          <p:cNvSpPr/>
          <p:nvPr/>
        </p:nvSpPr>
        <p:spPr>
          <a:xfrm>
            <a:off x="9297829" y="4756666"/>
            <a:ext cx="318897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71</a:t>
            </a:r>
            <a:endParaRPr lang="en-US" sz="1250" dirty="0"/>
          </a:p>
        </p:txBody>
      </p:sp>
      <p:sp>
        <p:nvSpPr>
          <p:cNvPr id="28" name="Text 26"/>
          <p:cNvSpPr/>
          <p:nvPr/>
        </p:nvSpPr>
        <p:spPr>
          <a:xfrm>
            <a:off x="2143601" y="5137309"/>
            <a:ext cx="329565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Carry forward of loss</a:t>
            </a:r>
            <a:endParaRPr lang="en-US" sz="1250" dirty="0"/>
          </a:p>
        </p:txBody>
      </p:sp>
      <p:sp>
        <p:nvSpPr>
          <p:cNvPr id="29" name="Text 27"/>
          <p:cNvSpPr/>
          <p:nvPr/>
        </p:nvSpPr>
        <p:spPr>
          <a:xfrm>
            <a:off x="5775960" y="5137309"/>
            <a:ext cx="318516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110</a:t>
            </a:r>
            <a:endParaRPr lang="en-US" sz="1250" dirty="0"/>
          </a:p>
        </p:txBody>
      </p:sp>
      <p:sp>
        <p:nvSpPr>
          <p:cNvPr id="30" name="Text 28"/>
          <p:cNvSpPr/>
          <p:nvPr/>
        </p:nvSpPr>
        <p:spPr>
          <a:xfrm>
            <a:off x="9297829" y="5137309"/>
            <a:ext cx="318897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71B</a:t>
            </a:r>
            <a:endParaRPr lang="en-US" sz="1250" dirty="0"/>
          </a:p>
        </p:txBody>
      </p:sp>
      <p:sp>
        <p:nvSpPr>
          <p:cNvPr id="31" name="Text 29"/>
          <p:cNvSpPr/>
          <p:nvPr/>
        </p:nvSpPr>
        <p:spPr>
          <a:xfrm>
            <a:off x="2143601" y="5517952"/>
            <a:ext cx="329565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New regime restriction</a:t>
            </a:r>
            <a:endParaRPr lang="en-US" sz="1250" dirty="0"/>
          </a:p>
        </p:txBody>
      </p:sp>
      <p:sp>
        <p:nvSpPr>
          <p:cNvPr id="32" name="Text 30"/>
          <p:cNvSpPr/>
          <p:nvPr/>
        </p:nvSpPr>
        <p:spPr>
          <a:xfrm>
            <a:off x="5775960" y="5517952"/>
            <a:ext cx="318516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202</a:t>
            </a:r>
            <a:endParaRPr lang="en-US" sz="1250" dirty="0"/>
          </a:p>
        </p:txBody>
      </p:sp>
      <p:sp>
        <p:nvSpPr>
          <p:cNvPr id="33" name="Text 31"/>
          <p:cNvSpPr/>
          <p:nvPr/>
        </p:nvSpPr>
        <p:spPr>
          <a:xfrm>
            <a:off x="9297829" y="5517952"/>
            <a:ext cx="318897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Section 115BAC</a:t>
            </a:r>
            <a:endParaRPr lang="en-US" sz="1250" dirty="0"/>
          </a:p>
        </p:txBody>
      </p:sp>
      <p:sp>
        <p:nvSpPr>
          <p:cNvPr id="34" name="Text 32"/>
          <p:cNvSpPr/>
          <p:nvPr/>
        </p:nvSpPr>
        <p:spPr>
          <a:xfrm>
            <a:off x="2143601" y="5898594"/>
            <a:ext cx="329565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Unrealised rent rule</a:t>
            </a:r>
            <a:endParaRPr lang="en-US" sz="1250" dirty="0"/>
          </a:p>
        </p:txBody>
      </p:sp>
      <p:sp>
        <p:nvSpPr>
          <p:cNvPr id="35" name="Text 33"/>
          <p:cNvSpPr/>
          <p:nvPr/>
        </p:nvSpPr>
        <p:spPr>
          <a:xfrm>
            <a:off x="5775960" y="5898594"/>
            <a:ext cx="318516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21</a:t>
            </a:r>
            <a:endParaRPr lang="en-US" sz="1250" dirty="0"/>
          </a:p>
        </p:txBody>
      </p:sp>
      <p:sp>
        <p:nvSpPr>
          <p:cNvPr id="36" name="Text 34"/>
          <p:cNvSpPr/>
          <p:nvPr/>
        </p:nvSpPr>
        <p:spPr>
          <a:xfrm>
            <a:off x="9297829" y="5898594"/>
            <a:ext cx="318897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4</a:t>
            </a:r>
            <a:endParaRPr lang="en-US" sz="1250" dirty="0"/>
          </a:p>
        </p:txBody>
      </p:sp>
      <p:sp>
        <p:nvSpPr>
          <p:cNvPr id="37" name="Text 35"/>
          <p:cNvSpPr/>
          <p:nvPr/>
        </p:nvSpPr>
        <p:spPr>
          <a:xfrm>
            <a:off x="2143601" y="6279237"/>
            <a:ext cx="329565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Employee HP loss for TDS</a:t>
            </a:r>
            <a:endParaRPr lang="en-US" sz="1250" dirty="0"/>
          </a:p>
        </p:txBody>
      </p:sp>
      <p:sp>
        <p:nvSpPr>
          <p:cNvPr id="38" name="Text 36"/>
          <p:cNvSpPr/>
          <p:nvPr/>
        </p:nvSpPr>
        <p:spPr>
          <a:xfrm>
            <a:off x="5775960" y="6279237"/>
            <a:ext cx="318516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204 / Form 122</a:t>
            </a:r>
            <a:endParaRPr lang="en-US" sz="1250" dirty="0"/>
          </a:p>
        </p:txBody>
      </p:sp>
      <p:sp>
        <p:nvSpPr>
          <p:cNvPr id="39" name="Text 37"/>
          <p:cNvSpPr/>
          <p:nvPr/>
        </p:nvSpPr>
        <p:spPr>
          <a:xfrm>
            <a:off x="9297829" y="6279237"/>
            <a:ext cx="318897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Form 12B</a:t>
            </a:r>
            <a:endParaRPr lang="en-US" sz="1250" dirty="0"/>
          </a:p>
        </p:txBody>
      </p:sp>
      <p:sp>
        <p:nvSpPr>
          <p:cNvPr id="40" name="Text 38"/>
          <p:cNvSpPr/>
          <p:nvPr/>
        </p:nvSpPr>
        <p:spPr>
          <a:xfrm>
            <a:off x="2143601" y="6659880"/>
            <a:ext cx="329565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Evidence for interest claim</a:t>
            </a:r>
            <a:endParaRPr lang="en-US" sz="1250" dirty="0"/>
          </a:p>
        </p:txBody>
      </p:sp>
      <p:sp>
        <p:nvSpPr>
          <p:cNvPr id="41" name="Text 39"/>
          <p:cNvSpPr/>
          <p:nvPr/>
        </p:nvSpPr>
        <p:spPr>
          <a:xfrm>
            <a:off x="5775960" y="6659880"/>
            <a:ext cx="318516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205 / Form 124</a:t>
            </a:r>
            <a:endParaRPr lang="en-US" sz="1250" dirty="0"/>
          </a:p>
        </p:txBody>
      </p:sp>
      <p:sp>
        <p:nvSpPr>
          <p:cNvPr id="42" name="Text 40"/>
          <p:cNvSpPr/>
          <p:nvPr/>
        </p:nvSpPr>
        <p:spPr>
          <a:xfrm>
            <a:off x="9297829" y="6659880"/>
            <a:ext cx="3188970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Rule 26C / Form 12BB</a:t>
            </a:r>
            <a:endParaRPr lang="en-US" sz="1250" dirty="0"/>
          </a:p>
        </p:txBody>
      </p:sp>
      <p:sp>
        <p:nvSpPr>
          <p:cNvPr id="43" name="Shape 41"/>
          <p:cNvSpPr/>
          <p:nvPr/>
        </p:nvSpPr>
        <p:spPr>
          <a:xfrm>
            <a:off x="1971318" y="7092315"/>
            <a:ext cx="10687645" cy="560308"/>
          </a:xfrm>
          <a:prstGeom prst="roundRect">
            <a:avLst>
              <a:gd name="adj" fmla="val 4406"/>
            </a:avLst>
          </a:prstGeom>
          <a:solidFill>
            <a:srgbClr val="D4E3CF"/>
          </a:solidFill>
          <a:ln/>
        </p:spPr>
      </p:sp>
      <p:pic>
        <p:nvPicPr>
          <p:cNvPr id="4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862" y="7313890"/>
            <a:ext cx="205621" cy="164544"/>
          </a:xfrm>
          <a:prstGeom prst="rect">
            <a:avLst/>
          </a:prstGeom>
        </p:spPr>
      </p:pic>
      <p:sp>
        <p:nvSpPr>
          <p:cNvPr id="45" name="Text 42"/>
          <p:cNvSpPr/>
          <p:nvPr/>
        </p:nvSpPr>
        <p:spPr>
          <a:xfrm>
            <a:off x="2506028" y="7246501"/>
            <a:ext cx="9988391" cy="2220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2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The 2025 recodification preserves the classic annual-value model while simplifying language — conceptual basis unchanged.</a:t>
            </a:r>
            <a:endParaRPr lang="en-US" sz="125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46165" y="624483"/>
            <a:ext cx="5016341" cy="626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900"/>
              </a:lnSpc>
              <a:buNone/>
            </a:pPr>
            <a:r>
              <a:rPr lang="en-US" sz="39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Thank You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746165" y="1536263"/>
            <a:ext cx="7651671" cy="9672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CA Nishant Kumar</a:t>
            </a:r>
            <a:pPr algn="ctr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Seminar on Income Tax Act, 2025</a:t>
            </a:r>
            <a:endParaRPr lang="en-US" sz="1650" dirty="0"/>
          </a:p>
          <a:p>
            <a:pPr algn="ctr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Gurugram Branch of NIRC of ICAI</a:t>
            </a:r>
            <a:endParaRPr lang="en-US" sz="1650" dirty="0"/>
          </a:p>
        </p:txBody>
      </p:sp>
      <p:sp>
        <p:nvSpPr>
          <p:cNvPr id="5" name="Shape 2"/>
          <p:cNvSpPr/>
          <p:nvPr/>
        </p:nvSpPr>
        <p:spPr>
          <a:xfrm>
            <a:off x="746165" y="2717125"/>
            <a:ext cx="3730943" cy="1820823"/>
          </a:xfrm>
          <a:prstGeom prst="roundRect">
            <a:avLst>
              <a:gd name="adj" fmla="val 1756"/>
            </a:avLst>
          </a:prstGeom>
          <a:solidFill>
            <a:srgbClr val="F3E7D4"/>
          </a:solidFill>
          <a:ln/>
        </p:spPr>
      </p:sp>
      <p:sp>
        <p:nvSpPr>
          <p:cNvPr id="6" name="Text 3"/>
          <p:cNvSpPr/>
          <p:nvPr/>
        </p:nvSpPr>
        <p:spPr>
          <a:xfrm>
            <a:off x="959287" y="2930247"/>
            <a:ext cx="250817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Reference Base</a:t>
            </a:r>
            <a:endParaRPr lang="en-US" sz="1950" dirty="0"/>
          </a:p>
        </p:txBody>
      </p:sp>
      <p:sp>
        <p:nvSpPr>
          <p:cNvPr id="7" name="Text 4"/>
          <p:cNvSpPr/>
          <p:nvPr/>
        </p:nvSpPr>
        <p:spPr>
          <a:xfrm>
            <a:off x="959287" y="3357563"/>
            <a:ext cx="3304699" cy="644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Income Tax Act, 2025 and Income-tax Rules, 2026</a:t>
            </a:r>
            <a:endParaRPr lang="en-US" sz="1650" dirty="0"/>
          </a:p>
        </p:txBody>
      </p:sp>
      <p:sp>
        <p:nvSpPr>
          <p:cNvPr id="8" name="Shape 5"/>
          <p:cNvSpPr/>
          <p:nvPr/>
        </p:nvSpPr>
        <p:spPr>
          <a:xfrm>
            <a:off x="4666893" y="2717125"/>
            <a:ext cx="3730943" cy="1820823"/>
          </a:xfrm>
          <a:prstGeom prst="roundRect">
            <a:avLst>
              <a:gd name="adj" fmla="val 1756"/>
            </a:avLst>
          </a:prstGeom>
          <a:solidFill>
            <a:srgbClr val="F3E7D4"/>
          </a:solidFill>
          <a:ln/>
        </p:spPr>
      </p:sp>
      <p:sp>
        <p:nvSpPr>
          <p:cNvPr id="9" name="Text 6"/>
          <p:cNvSpPr/>
          <p:nvPr/>
        </p:nvSpPr>
        <p:spPr>
          <a:xfrm>
            <a:off x="4880015" y="2930247"/>
            <a:ext cx="250817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Key Message</a:t>
            </a:r>
            <a:endParaRPr lang="en-US" sz="1950" dirty="0"/>
          </a:p>
        </p:txBody>
      </p:sp>
      <p:sp>
        <p:nvSpPr>
          <p:cNvPr id="10" name="Text 7"/>
          <p:cNvSpPr/>
          <p:nvPr/>
        </p:nvSpPr>
        <p:spPr>
          <a:xfrm>
            <a:off x="4880015" y="3357563"/>
            <a:ext cx="3304699" cy="9672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Read the Act and Rules together — stricter compliance, clearer architecture</a:t>
            </a:r>
            <a:endParaRPr lang="en-US" sz="1650" dirty="0"/>
          </a:p>
        </p:txBody>
      </p:sp>
      <p:sp>
        <p:nvSpPr>
          <p:cNvPr id="11" name="Shape 8"/>
          <p:cNvSpPr/>
          <p:nvPr/>
        </p:nvSpPr>
        <p:spPr>
          <a:xfrm>
            <a:off x="746165" y="4727734"/>
            <a:ext cx="7651671" cy="1175980"/>
          </a:xfrm>
          <a:prstGeom prst="roundRect">
            <a:avLst>
              <a:gd name="adj" fmla="val 2719"/>
            </a:avLst>
          </a:prstGeom>
          <a:solidFill>
            <a:srgbClr val="F3E7D4"/>
          </a:solidFill>
          <a:ln/>
        </p:spPr>
      </p:sp>
      <p:sp>
        <p:nvSpPr>
          <p:cNvPr id="12" name="Text 9"/>
          <p:cNvSpPr/>
          <p:nvPr/>
        </p:nvSpPr>
        <p:spPr>
          <a:xfrm>
            <a:off x="959287" y="4940856"/>
            <a:ext cx="2747962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Questions &amp; Discussion</a:t>
            </a:r>
            <a:endParaRPr lang="en-US" sz="1950" dirty="0"/>
          </a:p>
        </p:txBody>
      </p:sp>
      <p:sp>
        <p:nvSpPr>
          <p:cNvPr id="13" name="Text 10"/>
          <p:cNvSpPr/>
          <p:nvPr/>
        </p:nvSpPr>
        <p:spPr>
          <a:xfrm>
            <a:off x="959287" y="5368171"/>
            <a:ext cx="7225427" cy="3224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Open floor for professional queries and practical scenarios</a:t>
            </a:r>
            <a:endParaRPr lang="en-US" sz="1650" dirty="0"/>
          </a:p>
        </p:txBody>
      </p:sp>
      <p:sp>
        <p:nvSpPr>
          <p:cNvPr id="14" name="Shape 11"/>
          <p:cNvSpPr/>
          <p:nvPr/>
        </p:nvSpPr>
        <p:spPr>
          <a:xfrm>
            <a:off x="746165" y="6117312"/>
            <a:ext cx="7651671" cy="1487686"/>
          </a:xfrm>
          <a:prstGeom prst="roundRect">
            <a:avLst>
              <a:gd name="adj" fmla="val 2150"/>
            </a:avLst>
          </a:prstGeom>
          <a:solidFill>
            <a:srgbClr val="D4E3CF"/>
          </a:solidFill>
          <a:ln/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287" y="6425684"/>
            <a:ext cx="266462" cy="213122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1438870" y="6360319"/>
            <a:ext cx="6745843" cy="9672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This note is prepared for seminar reference purposes. It combines statutory mapping, conceptual explanation, computational flow, and compliance-oriented observations for professional use.</a:t>
            </a:r>
            <a:endParaRPr lang="en-US" sz="16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4952" y="705564"/>
            <a:ext cx="7546896" cy="13420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250"/>
              </a:lnSpc>
              <a:buNone/>
            </a:pPr>
            <a:r>
              <a:rPr lang="en-US" sz="42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Charging Provision — Section 20</a:t>
            </a:r>
            <a:endParaRPr lang="en-US" sz="4200" dirty="0"/>
          </a:p>
        </p:txBody>
      </p:sp>
      <p:sp>
        <p:nvSpPr>
          <p:cNvPr id="4" name="Shape 1"/>
          <p:cNvSpPr/>
          <p:nvPr/>
        </p:nvSpPr>
        <p:spPr>
          <a:xfrm>
            <a:off x="6284952" y="2373749"/>
            <a:ext cx="3664744" cy="1695688"/>
          </a:xfrm>
          <a:prstGeom prst="roundRect">
            <a:avLst>
              <a:gd name="adj" fmla="val 2018"/>
            </a:avLst>
          </a:prstGeom>
          <a:solidFill>
            <a:srgbClr val="FEF5E7"/>
          </a:solidFill>
          <a:ln w="30480">
            <a:solidFill>
              <a:srgbClr val="D9CDBA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543556" y="2632353"/>
            <a:ext cx="2684145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Condition 1</a:t>
            </a:r>
            <a:endParaRPr lang="en-US" sz="2100" dirty="0"/>
          </a:p>
        </p:txBody>
      </p:sp>
      <p:sp>
        <p:nvSpPr>
          <p:cNvPr id="6" name="Text 3"/>
          <p:cNvSpPr/>
          <p:nvPr/>
        </p:nvSpPr>
        <p:spPr>
          <a:xfrm>
            <a:off x="6543556" y="3098125"/>
            <a:ext cx="3147536" cy="712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Must be a </a:t>
            </a:r>
            <a:pPr algn="l" indent="0" marL="0">
              <a:lnSpc>
                <a:spcPts val="2800"/>
              </a:lnSpc>
              <a:buNone/>
            </a:pPr>
            <a:r>
              <a:rPr lang="en-US" sz="17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building or land appurtenant</a:t>
            </a:r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thereto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10167104" y="2373749"/>
            <a:ext cx="3664744" cy="1695688"/>
          </a:xfrm>
          <a:prstGeom prst="roundRect">
            <a:avLst>
              <a:gd name="adj" fmla="val 2018"/>
            </a:avLst>
          </a:prstGeom>
          <a:solidFill>
            <a:srgbClr val="FEF5E7"/>
          </a:solidFill>
          <a:ln w="30480">
            <a:solidFill>
              <a:srgbClr val="D9CDBA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425708" y="2632353"/>
            <a:ext cx="2684145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Condition 2</a:t>
            </a:r>
            <a:endParaRPr lang="en-US" sz="2100" dirty="0"/>
          </a:p>
        </p:txBody>
      </p:sp>
      <p:sp>
        <p:nvSpPr>
          <p:cNvPr id="9" name="Text 6"/>
          <p:cNvSpPr/>
          <p:nvPr/>
        </p:nvSpPr>
        <p:spPr>
          <a:xfrm>
            <a:off x="10425708" y="3098125"/>
            <a:ext cx="3147536" cy="712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Assessee must be the </a:t>
            </a:r>
            <a:pPr algn="l" indent="0" marL="0">
              <a:lnSpc>
                <a:spcPts val="2800"/>
              </a:lnSpc>
              <a:buNone/>
            </a:pPr>
            <a:r>
              <a:rPr lang="en-US" sz="17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owner</a:t>
            </a:r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in the tax sense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284952" y="4286845"/>
            <a:ext cx="7546896" cy="1695688"/>
          </a:xfrm>
          <a:prstGeom prst="roundRect">
            <a:avLst>
              <a:gd name="adj" fmla="val 2018"/>
            </a:avLst>
          </a:prstGeom>
          <a:solidFill>
            <a:srgbClr val="FEF5E7"/>
          </a:solidFill>
          <a:ln w="30480">
            <a:solidFill>
              <a:srgbClr val="D9CDBA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543556" y="4545449"/>
            <a:ext cx="2684145" cy="33539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Condition 3</a:t>
            </a:r>
            <a:endParaRPr lang="en-US" sz="2100" dirty="0"/>
          </a:p>
        </p:txBody>
      </p:sp>
      <p:sp>
        <p:nvSpPr>
          <p:cNvPr id="12" name="Text 9"/>
          <p:cNvSpPr/>
          <p:nvPr/>
        </p:nvSpPr>
        <p:spPr>
          <a:xfrm>
            <a:off x="6543556" y="5011222"/>
            <a:ext cx="7029688" cy="712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Property must </a:t>
            </a:r>
            <a:pPr algn="l" indent="0" marL="0">
              <a:lnSpc>
                <a:spcPts val="2800"/>
              </a:lnSpc>
              <a:buNone/>
            </a:pPr>
            <a:r>
              <a:rPr lang="en-US" sz="17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not</a:t>
            </a:r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be used for assessee's own taxable business/profession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6284952" y="6227088"/>
            <a:ext cx="7546896" cy="1296829"/>
          </a:xfrm>
          <a:prstGeom prst="roundRect">
            <a:avLst>
              <a:gd name="adj" fmla="val 2639"/>
            </a:avLst>
          </a:prstGeom>
          <a:solidFill>
            <a:srgbClr val="FCF2B5"/>
          </a:solidFill>
          <a:ln/>
        </p:spPr>
      </p:sp>
      <p:pic>
        <p:nvPicPr>
          <p:cNvPr id="1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3076" y="6556415"/>
            <a:ext cx="285155" cy="228124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7026354" y="6501527"/>
            <a:ext cx="6577370" cy="712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Tax is on </a:t>
            </a:r>
            <a:pPr algn="l" indent="0" marL="0">
              <a:lnSpc>
                <a:spcPts val="2800"/>
              </a:lnSpc>
              <a:buNone/>
            </a:pPr>
            <a:r>
              <a:rPr lang="en-US" sz="1750" b="1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annual value</a:t>
            </a:r>
            <a:pPr algn="l" indent="0" marL="0">
              <a:lnSpc>
                <a:spcPts val="2800"/>
              </a:lnSpc>
              <a:buNone/>
            </a:pPr>
            <a:r>
              <a:rPr lang="en-US" sz="17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, not merely actual rent. No actual receipt does not mean no taxable income — a common computational error.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121212" y="562570"/>
            <a:ext cx="4714161" cy="5610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400"/>
              </a:lnSpc>
              <a:buNone/>
            </a:pPr>
            <a:r>
              <a:rPr lang="en-US" sz="35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Concept of Ownership</a:t>
            </a:r>
            <a:endParaRPr lang="en-US" sz="35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1212" y="3366254"/>
            <a:ext cx="2286000" cy="22860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483328" y="1503521"/>
            <a:ext cx="2794992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Three Levels of Ownership</a:t>
            </a:r>
            <a:endParaRPr lang="en-US" sz="1750" dirty="0"/>
          </a:p>
        </p:txBody>
      </p:sp>
      <p:sp>
        <p:nvSpPr>
          <p:cNvPr id="5" name="Shape 2"/>
          <p:cNvSpPr/>
          <p:nvPr/>
        </p:nvSpPr>
        <p:spPr>
          <a:xfrm>
            <a:off x="9483328" y="1955006"/>
            <a:ext cx="4033242" cy="1087993"/>
          </a:xfrm>
          <a:prstGeom prst="roundRect">
            <a:avLst>
              <a:gd name="adj" fmla="val 2630"/>
            </a:avLst>
          </a:prstGeom>
          <a:solidFill>
            <a:srgbClr val="F3E7D4"/>
          </a:solidFill>
          <a:ln/>
        </p:spPr>
      </p:sp>
      <p:sp>
        <p:nvSpPr>
          <p:cNvPr id="6" name="Text 3"/>
          <p:cNvSpPr/>
          <p:nvPr/>
        </p:nvSpPr>
        <p:spPr>
          <a:xfrm>
            <a:off x="9674066" y="2145744"/>
            <a:ext cx="2244090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Legal Ownership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9674066" y="2578179"/>
            <a:ext cx="3651766" cy="274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5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Title evidenced by registered deed</a:t>
            </a:r>
            <a:endParaRPr lang="en-US" sz="1500" dirty="0"/>
          </a:p>
        </p:txBody>
      </p:sp>
      <p:sp>
        <p:nvSpPr>
          <p:cNvPr id="8" name="Shape 5"/>
          <p:cNvSpPr/>
          <p:nvPr/>
        </p:nvSpPr>
        <p:spPr>
          <a:xfrm>
            <a:off x="9483328" y="3194923"/>
            <a:ext cx="4033242" cy="1087993"/>
          </a:xfrm>
          <a:prstGeom prst="roundRect">
            <a:avLst>
              <a:gd name="adj" fmla="val 2630"/>
            </a:avLst>
          </a:prstGeom>
          <a:solidFill>
            <a:srgbClr val="F3E7D4"/>
          </a:solidFill>
          <a:ln/>
        </p:spPr>
      </p:sp>
      <p:sp>
        <p:nvSpPr>
          <p:cNvPr id="9" name="Text 6"/>
          <p:cNvSpPr/>
          <p:nvPr/>
        </p:nvSpPr>
        <p:spPr>
          <a:xfrm>
            <a:off x="9674066" y="3385661"/>
            <a:ext cx="2244090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Beneficial Ownership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9674066" y="3818096"/>
            <a:ext cx="3651766" cy="2740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5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Person effectively enjoying property benefits</a:t>
            </a:r>
            <a:endParaRPr lang="en-US" sz="1500" dirty="0"/>
          </a:p>
        </p:txBody>
      </p:sp>
      <p:sp>
        <p:nvSpPr>
          <p:cNvPr id="11" name="Shape 8"/>
          <p:cNvSpPr/>
          <p:nvPr/>
        </p:nvSpPr>
        <p:spPr>
          <a:xfrm>
            <a:off x="9483328" y="4434840"/>
            <a:ext cx="4033242" cy="1362075"/>
          </a:xfrm>
          <a:prstGeom prst="roundRect">
            <a:avLst>
              <a:gd name="adj" fmla="val 2101"/>
            </a:avLst>
          </a:prstGeom>
          <a:solidFill>
            <a:srgbClr val="F3E7D4"/>
          </a:solidFill>
          <a:ln/>
        </p:spPr>
      </p:sp>
      <p:sp>
        <p:nvSpPr>
          <p:cNvPr id="12" name="Text 9"/>
          <p:cNvSpPr/>
          <p:nvPr/>
        </p:nvSpPr>
        <p:spPr>
          <a:xfrm>
            <a:off x="9674066" y="4625578"/>
            <a:ext cx="2244090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Deemed Ownership</a:t>
            </a:r>
            <a:endParaRPr lang="en-US" sz="1750" dirty="0"/>
          </a:p>
        </p:txBody>
      </p:sp>
      <p:sp>
        <p:nvSpPr>
          <p:cNvPr id="13" name="Text 10"/>
          <p:cNvSpPr/>
          <p:nvPr/>
        </p:nvSpPr>
        <p:spPr>
          <a:xfrm>
            <a:off x="9674066" y="5058013"/>
            <a:ext cx="3651766" cy="5481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5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Law taxes as owner despite absence of conventional title</a:t>
            </a:r>
            <a:endParaRPr lang="en-US" sz="1500" dirty="0"/>
          </a:p>
        </p:txBody>
      </p:sp>
      <p:sp>
        <p:nvSpPr>
          <p:cNvPr id="14" name="Shape 11"/>
          <p:cNvSpPr/>
          <p:nvPr/>
        </p:nvSpPr>
        <p:spPr>
          <a:xfrm>
            <a:off x="9483328" y="5967889"/>
            <a:ext cx="4033242" cy="1528048"/>
          </a:xfrm>
          <a:prstGeom prst="roundRect">
            <a:avLst>
              <a:gd name="adj" fmla="val 1873"/>
            </a:avLst>
          </a:prstGeom>
          <a:solidFill>
            <a:srgbClr val="B6D6FC"/>
          </a:solidFill>
          <a:ln/>
        </p:spPr>
      </p:sp>
      <p:pic>
        <p:nvPicPr>
          <p:cNvPr id="1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4066" y="6229826"/>
            <a:ext cx="238363" cy="190738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10103168" y="6167438"/>
            <a:ext cx="3222665" cy="10963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15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The head follows </a:t>
            </a:r>
            <a:pPr algn="l" indent="0" marL="0">
              <a:lnSpc>
                <a:spcPts val="2150"/>
              </a:lnSpc>
              <a:buNone/>
            </a:pPr>
            <a:r>
              <a:rPr lang="en-US" sz="1500" b="1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ownership</a:t>
            </a:r>
            <a:pPr algn="l" indent="0" marL="0">
              <a:lnSpc>
                <a:spcPts val="215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, not receipt. A rent-collecting agent is not taxable under this head unless he is the statutory owner.</a:t>
            </a:r>
            <a:endParaRPr lang="en-US" sz="1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4627" y="674370"/>
            <a:ext cx="9841587" cy="6930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450"/>
              </a:lnSpc>
              <a:buNone/>
            </a:pPr>
            <a:r>
              <a:rPr lang="en-US" sz="43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Computation Mechanism — Section 21</a:t>
            </a:r>
            <a:endParaRPr lang="en-US" sz="435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2510" y="1831300"/>
            <a:ext cx="12565380" cy="4715113"/>
          </a:xfrm>
          <a:prstGeom prst="rect">
            <a:avLst/>
          </a:prstGeom>
        </p:spPr>
      </p:pic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763488" y="3032324"/>
            <a:ext cx="649053" cy="64905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1185222" y="5412526"/>
            <a:ext cx="1895237" cy="3433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Gross Annual</a:t>
            </a:r>
            <a:endParaRPr lang="en-US" sz="2150" dirty="0"/>
          </a:p>
        </p:txBody>
      </p:sp>
      <p:pic>
        <p:nvPicPr>
          <p:cNvPr id="6" name="Image 2" descr="preencoded.png">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87343" y="3033541"/>
            <a:ext cx="649053" cy="649054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8796704" y="5412526"/>
            <a:ext cx="1895237" cy="3433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Vacancy Relief</a:t>
            </a:r>
            <a:endParaRPr lang="en-US" sz="2150" dirty="0"/>
          </a:p>
        </p:txBody>
      </p:sp>
      <p:pic>
        <p:nvPicPr>
          <p:cNvPr id="8" name="Image 3" descr="preencoded.png">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11806" y="3033541"/>
            <a:ext cx="649054" cy="649054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6421168" y="5412526"/>
            <a:ext cx="1895236" cy="3433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Compare Rent</a:t>
            </a:r>
            <a:endParaRPr lang="en-US" sz="2150" dirty="0"/>
          </a:p>
        </p:txBody>
      </p:sp>
      <p:pic>
        <p:nvPicPr>
          <p:cNvPr id="10" name="Image 4" descr="preencoded.png">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36270" y="3033541"/>
            <a:ext cx="649054" cy="649054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4045630" y="5412526"/>
            <a:ext cx="1895237" cy="3433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Expected Rent</a:t>
            </a:r>
            <a:endParaRPr lang="en-US" sz="2150" dirty="0"/>
          </a:p>
        </p:txBody>
      </p:sp>
      <p:pic>
        <p:nvPicPr>
          <p:cNvPr id="12" name="Image 5" descr="preencoded.png">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47752" y="3033541"/>
            <a:ext cx="649054" cy="649054"/>
          </a:xfrm>
          <a:prstGeom prst="rect">
            <a:avLst/>
          </a:prstGeom>
        </p:spPr>
      </p:pic>
      <p:sp>
        <p:nvSpPr>
          <p:cNvPr id="13" name="Text 5"/>
          <p:cNvSpPr/>
          <p:nvPr/>
        </p:nvSpPr>
        <p:spPr>
          <a:xfrm>
            <a:off x="1618169" y="5240932"/>
            <a:ext cx="1895237" cy="6867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700"/>
              </a:lnSpc>
              <a:buNone/>
            </a:pPr>
            <a:r>
              <a:rPr lang="en-US" sz="21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Determine Value</a:t>
            </a:r>
            <a:endParaRPr lang="en-US" sz="2150" dirty="0"/>
          </a:p>
        </p:txBody>
      </p:sp>
      <p:sp>
        <p:nvSpPr>
          <p:cNvPr id="14" name="Text 6"/>
          <p:cNvSpPr/>
          <p:nvPr/>
        </p:nvSpPr>
        <p:spPr>
          <a:xfrm>
            <a:off x="824627" y="6807279"/>
            <a:ext cx="12981146" cy="7479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Almost every practical error in house-property taxation originates from a breakdown at one of these steps. Each stage must be verified independently.</a:t>
            </a:r>
            <a:endParaRPr lang="en-US" sz="18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639372"/>
            <a:ext cx="7205186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Key Computation Concepts</a:t>
            </a:r>
            <a:endParaRPr lang="en-US" sz="44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37724" y="2822138"/>
            <a:ext cx="598408" cy="59840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735336" y="282213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Expected Rent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1735336" y="3317677"/>
            <a:ext cx="543020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Higher of municipal value and fair rent, subject to standard rent ceiling where rent-control applies. Not actual rent — a notional benchmark.</a:t>
            </a:r>
            <a:endParaRPr lang="en-US" sz="18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64743" y="2822138"/>
            <a:ext cx="598408" cy="59840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362355" y="2822138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Vacancy Allowance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8362355" y="3317677"/>
            <a:ext cx="5430322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Where vacancy causes actual rent to fall below expected rent, annual value may be taken at actual rent. Prevents taxation of purely notional income.</a:t>
            </a:r>
            <a:endParaRPr lang="en-US" sz="18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7724" y="4945499"/>
            <a:ext cx="598408" cy="59840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735336" y="494549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Municipal Taxes</a:t>
            </a:r>
            <a:endParaRPr lang="en-US" sz="2200" dirty="0"/>
          </a:p>
        </p:txBody>
      </p:sp>
      <p:sp>
        <p:nvSpPr>
          <p:cNvPr id="11" name="Text 6"/>
          <p:cNvSpPr/>
          <p:nvPr/>
        </p:nvSpPr>
        <p:spPr>
          <a:xfrm>
            <a:off x="1735336" y="5441037"/>
            <a:ext cx="5430203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Deductible only if </a:t>
            </a:r>
            <a:pPr algn="l" indent="0" marL="0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actually paid</a:t>
            </a:r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by the owner during the relevant year. Mere accrual or demand is insufficient.</a:t>
            </a:r>
            <a:endParaRPr lang="en-US" sz="185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64743" y="4945499"/>
            <a:ext cx="598408" cy="598408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8362355" y="4945499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Nil Annual Value</a:t>
            </a:r>
            <a:endParaRPr lang="en-US" sz="2200" dirty="0"/>
          </a:p>
        </p:txBody>
      </p:sp>
      <p:sp>
        <p:nvSpPr>
          <p:cNvPr id="14" name="Text 8"/>
          <p:cNvSpPr/>
          <p:nvPr/>
        </p:nvSpPr>
        <p:spPr>
          <a:xfrm>
            <a:off x="8362355" y="5441037"/>
            <a:ext cx="5430322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Up to two self-occupied houses may have nil annual value. Unsold stock-in-trade: nil for two years from completion certificate.</a:t>
            </a:r>
            <a:endParaRPr lang="en-US" sz="1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6165" y="664131"/>
            <a:ext cx="5779651" cy="6269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900"/>
              </a:lnSpc>
              <a:buNone/>
            </a:pPr>
            <a:r>
              <a:rPr lang="en-US" sz="390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Deductions — Section 22</a:t>
            </a:r>
            <a:endParaRPr lang="en-US" sz="3900" dirty="0"/>
          </a:p>
        </p:txBody>
      </p:sp>
      <p:sp>
        <p:nvSpPr>
          <p:cNvPr id="3" name="Shape 1"/>
          <p:cNvSpPr/>
          <p:nvPr/>
        </p:nvSpPr>
        <p:spPr>
          <a:xfrm>
            <a:off x="746165" y="1789509"/>
            <a:ext cx="6309003" cy="1620083"/>
          </a:xfrm>
          <a:prstGeom prst="roundRect">
            <a:avLst>
              <a:gd name="adj" fmla="val 6773"/>
            </a:avLst>
          </a:prstGeom>
          <a:solidFill>
            <a:srgbClr val="FEF5E7"/>
          </a:solidFill>
          <a:ln w="22860">
            <a:solidFill>
              <a:srgbClr val="D9CDBA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23305" y="1789509"/>
            <a:ext cx="91440" cy="1620083"/>
          </a:xfrm>
          <a:prstGeom prst="roundRect">
            <a:avLst>
              <a:gd name="adj" fmla="val 34973"/>
            </a:avLst>
          </a:prstGeom>
          <a:solidFill>
            <a:srgbClr val="38512F"/>
          </a:solidFill>
          <a:ln/>
        </p:spPr>
      </p:sp>
      <p:sp>
        <p:nvSpPr>
          <p:cNvPr id="5" name="Text 3"/>
          <p:cNvSpPr/>
          <p:nvPr/>
        </p:nvSpPr>
        <p:spPr>
          <a:xfrm>
            <a:off x="1050727" y="2025491"/>
            <a:ext cx="2920960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30% Standard Deduction</a:t>
            </a:r>
            <a:endParaRPr lang="en-US" sz="1950" dirty="0"/>
          </a:p>
        </p:txBody>
      </p:sp>
      <p:sp>
        <p:nvSpPr>
          <p:cNvPr id="6" name="Text 4"/>
          <p:cNvSpPr/>
          <p:nvPr/>
        </p:nvSpPr>
        <p:spPr>
          <a:xfrm>
            <a:off x="1050727" y="2528768"/>
            <a:ext cx="5768459" cy="644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Flat deduction on net annual value. Not linked to actual expenditure — available even if actual spend is lower.</a:t>
            </a:r>
            <a:endParaRPr lang="en-US" sz="1650" dirty="0"/>
          </a:p>
        </p:txBody>
      </p:sp>
      <p:sp>
        <p:nvSpPr>
          <p:cNvPr id="7" name="Shape 5"/>
          <p:cNvSpPr/>
          <p:nvPr/>
        </p:nvSpPr>
        <p:spPr>
          <a:xfrm>
            <a:off x="746165" y="3599378"/>
            <a:ext cx="6309003" cy="1942505"/>
          </a:xfrm>
          <a:prstGeom prst="roundRect">
            <a:avLst>
              <a:gd name="adj" fmla="val 5649"/>
            </a:avLst>
          </a:prstGeom>
          <a:solidFill>
            <a:srgbClr val="FEF5E7"/>
          </a:solidFill>
          <a:ln w="22860">
            <a:solidFill>
              <a:srgbClr val="D9CDBA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723305" y="3599378"/>
            <a:ext cx="91440" cy="1942505"/>
          </a:xfrm>
          <a:prstGeom prst="roundRect">
            <a:avLst>
              <a:gd name="adj" fmla="val 34973"/>
            </a:avLst>
          </a:prstGeom>
          <a:solidFill>
            <a:srgbClr val="38512F"/>
          </a:solidFill>
          <a:ln/>
        </p:spPr>
      </p:sp>
      <p:sp>
        <p:nvSpPr>
          <p:cNvPr id="9" name="Text 7"/>
          <p:cNvSpPr/>
          <p:nvPr/>
        </p:nvSpPr>
        <p:spPr>
          <a:xfrm>
            <a:off x="1050727" y="3835360"/>
            <a:ext cx="338566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Interest on Borrowed Capital</a:t>
            </a:r>
            <a:endParaRPr lang="en-US" sz="1950" dirty="0"/>
          </a:p>
        </p:txBody>
      </p:sp>
      <p:sp>
        <p:nvSpPr>
          <p:cNvPr id="10" name="Text 8"/>
          <p:cNvSpPr/>
          <p:nvPr/>
        </p:nvSpPr>
        <p:spPr>
          <a:xfrm>
            <a:off x="1050727" y="4338638"/>
            <a:ext cx="5768459" cy="9672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For acquisition, construction, repair, renewal, or reconstruction. Self-occupied cap: </a:t>
            </a:r>
            <a:pPr algn="l" indent="0" marL="0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₹2,00,000</a:t>
            </a:r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. Let-out: uncapped at deduction stage.</a:t>
            </a:r>
            <a:endParaRPr lang="en-US" sz="1650" dirty="0"/>
          </a:p>
        </p:txBody>
      </p:sp>
      <p:sp>
        <p:nvSpPr>
          <p:cNvPr id="11" name="Shape 9"/>
          <p:cNvSpPr/>
          <p:nvPr/>
        </p:nvSpPr>
        <p:spPr>
          <a:xfrm>
            <a:off x="746165" y="5731669"/>
            <a:ext cx="6309003" cy="1620083"/>
          </a:xfrm>
          <a:prstGeom prst="roundRect">
            <a:avLst>
              <a:gd name="adj" fmla="val 6773"/>
            </a:avLst>
          </a:prstGeom>
          <a:solidFill>
            <a:srgbClr val="FEF5E7"/>
          </a:solidFill>
          <a:ln w="22860">
            <a:solidFill>
              <a:srgbClr val="D9CDBA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723305" y="5731669"/>
            <a:ext cx="91440" cy="1620083"/>
          </a:xfrm>
          <a:prstGeom prst="roundRect">
            <a:avLst>
              <a:gd name="adj" fmla="val 34973"/>
            </a:avLst>
          </a:prstGeom>
          <a:solidFill>
            <a:srgbClr val="38512F"/>
          </a:solidFill>
          <a:ln/>
        </p:spPr>
      </p:sp>
      <p:sp>
        <p:nvSpPr>
          <p:cNvPr id="13" name="Text 11"/>
          <p:cNvSpPr/>
          <p:nvPr/>
        </p:nvSpPr>
        <p:spPr>
          <a:xfrm>
            <a:off x="1050727" y="5967651"/>
            <a:ext cx="3048119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Pre-Construction Interest</a:t>
            </a:r>
            <a:endParaRPr lang="en-US" sz="1950" dirty="0"/>
          </a:p>
        </p:txBody>
      </p:sp>
      <p:sp>
        <p:nvSpPr>
          <p:cNvPr id="14" name="Text 12"/>
          <p:cNvSpPr/>
          <p:nvPr/>
        </p:nvSpPr>
        <p:spPr>
          <a:xfrm>
            <a:off x="1050727" y="6470928"/>
            <a:ext cx="5768459" cy="644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Prior-period interest allowed in </a:t>
            </a:r>
            <a:pPr algn="l" indent="0" marL="0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5 equal annual instalments</a:t>
            </a:r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 from the year of completion/acquisition.</a:t>
            </a:r>
            <a:endParaRPr lang="en-US" sz="1650" dirty="0"/>
          </a:p>
        </p:txBody>
      </p:sp>
      <p:sp>
        <p:nvSpPr>
          <p:cNvPr id="15" name="Text 13"/>
          <p:cNvSpPr/>
          <p:nvPr/>
        </p:nvSpPr>
        <p:spPr>
          <a:xfrm>
            <a:off x="7582853" y="1765697"/>
            <a:ext cx="3462576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Loss Set-Off &amp; Carry Forward</a:t>
            </a:r>
            <a:endParaRPr lang="en-US" sz="1950" dirty="0"/>
          </a:p>
        </p:txBody>
      </p:sp>
      <p:sp>
        <p:nvSpPr>
          <p:cNvPr id="16" name="Shape 14"/>
          <p:cNvSpPr/>
          <p:nvPr/>
        </p:nvSpPr>
        <p:spPr>
          <a:xfrm>
            <a:off x="7582853" y="2292787"/>
            <a:ext cx="3059549" cy="1896785"/>
          </a:xfrm>
          <a:prstGeom prst="roundRect">
            <a:avLst>
              <a:gd name="adj" fmla="val 1686"/>
            </a:avLst>
          </a:prstGeom>
          <a:solidFill>
            <a:srgbClr val="F3E7D4"/>
          </a:solidFill>
          <a:ln/>
        </p:spPr>
      </p:sp>
      <p:sp>
        <p:nvSpPr>
          <p:cNvPr id="17" name="Text 15"/>
          <p:cNvSpPr/>
          <p:nvPr/>
        </p:nvSpPr>
        <p:spPr>
          <a:xfrm>
            <a:off x="7795974" y="2505908"/>
            <a:ext cx="250817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 109</a:t>
            </a:r>
            <a:endParaRPr lang="en-US" sz="1950" dirty="0"/>
          </a:p>
        </p:txBody>
      </p:sp>
      <p:sp>
        <p:nvSpPr>
          <p:cNvPr id="18" name="Text 16"/>
          <p:cNvSpPr/>
          <p:nvPr/>
        </p:nvSpPr>
        <p:spPr>
          <a:xfrm>
            <a:off x="7795974" y="3009186"/>
            <a:ext cx="2633305" cy="6448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Same-year inter-head set-off limited to </a:t>
            </a:r>
            <a:pPr algn="l" indent="0" marL="0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₹2,00,000</a:t>
            </a:r>
            <a:endParaRPr lang="en-US" sz="1650" dirty="0"/>
          </a:p>
        </p:txBody>
      </p:sp>
      <p:sp>
        <p:nvSpPr>
          <p:cNvPr id="19" name="Shape 17"/>
          <p:cNvSpPr/>
          <p:nvPr/>
        </p:nvSpPr>
        <p:spPr>
          <a:xfrm>
            <a:off x="10832187" y="2292787"/>
            <a:ext cx="3059668" cy="1896785"/>
          </a:xfrm>
          <a:prstGeom prst="roundRect">
            <a:avLst>
              <a:gd name="adj" fmla="val 1686"/>
            </a:avLst>
          </a:prstGeom>
          <a:solidFill>
            <a:srgbClr val="F3E7D4"/>
          </a:solidFill>
          <a:ln/>
        </p:spPr>
      </p:sp>
      <p:sp>
        <p:nvSpPr>
          <p:cNvPr id="20" name="Text 18"/>
          <p:cNvSpPr/>
          <p:nvPr/>
        </p:nvSpPr>
        <p:spPr>
          <a:xfrm>
            <a:off x="11045309" y="2505908"/>
            <a:ext cx="2508171" cy="313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450"/>
              </a:lnSpc>
              <a:buNone/>
            </a:pPr>
            <a:r>
              <a:rPr lang="en-US" sz="195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Section 110</a:t>
            </a:r>
            <a:endParaRPr lang="en-US" sz="1950" dirty="0"/>
          </a:p>
        </p:txBody>
      </p:sp>
      <p:sp>
        <p:nvSpPr>
          <p:cNvPr id="21" name="Text 19"/>
          <p:cNvSpPr/>
          <p:nvPr/>
        </p:nvSpPr>
        <p:spPr>
          <a:xfrm>
            <a:off x="11045309" y="3009186"/>
            <a:ext cx="2633424" cy="9672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Balance carried forward up to </a:t>
            </a:r>
            <a:pPr algn="l" indent="0" marL="0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8 years</a:t>
            </a:r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, ring-fenced to house property head only</a:t>
            </a:r>
            <a:endParaRPr lang="en-US" sz="1650" dirty="0"/>
          </a:p>
        </p:txBody>
      </p:sp>
      <p:sp>
        <p:nvSpPr>
          <p:cNvPr id="22" name="Shape 20"/>
          <p:cNvSpPr/>
          <p:nvPr/>
        </p:nvSpPr>
        <p:spPr>
          <a:xfrm>
            <a:off x="7582853" y="4403169"/>
            <a:ext cx="6309003" cy="1487686"/>
          </a:xfrm>
          <a:prstGeom prst="roundRect">
            <a:avLst>
              <a:gd name="adj" fmla="val 2150"/>
            </a:avLst>
          </a:prstGeom>
          <a:solidFill>
            <a:srgbClr val="FCF2B5"/>
          </a:solidFill>
          <a:ln/>
        </p:spPr>
      </p:sp>
      <p:pic>
        <p:nvPicPr>
          <p:cNvPr id="2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5974" y="4711541"/>
            <a:ext cx="266462" cy="213122"/>
          </a:xfrm>
          <a:prstGeom prst="rect">
            <a:avLst/>
          </a:prstGeom>
        </p:spPr>
      </p:pic>
      <p:sp>
        <p:nvSpPr>
          <p:cNvPr id="24" name="Text 21"/>
          <p:cNvSpPr/>
          <p:nvPr/>
        </p:nvSpPr>
        <p:spPr>
          <a:xfrm>
            <a:off x="8275558" y="4646176"/>
            <a:ext cx="5403175" cy="9672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The ₹2,00,000 is a </a:t>
            </a:r>
            <a:pPr algn="l" indent="0" marL="0">
              <a:lnSpc>
                <a:spcPts val="2500"/>
              </a:lnSpc>
              <a:buNone/>
            </a:pPr>
            <a:r>
              <a:rPr lang="en-US" sz="1650" b="1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set-off restriction</a:t>
            </a:r>
            <a:pPr algn="l" indent="0" marL="0">
              <a:lnSpc>
                <a:spcPts val="2500"/>
              </a:lnSpc>
              <a:buNone/>
            </a:pPr>
            <a:r>
              <a:rPr lang="en-US" sz="1650" dirty="0">
                <a:solidFill>
                  <a:srgbClr val="00000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, not a deduction restriction. Interest on let-out property may exceed ₹2,00,000 — the question then shifts to loss adjustment.</a:t>
            </a:r>
            <a:endParaRPr lang="en-US" sz="16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11649" y="664131"/>
            <a:ext cx="5456396" cy="6819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350"/>
              </a:lnSpc>
              <a:buNone/>
            </a:pPr>
            <a:r>
              <a:rPr lang="en-US" sz="4250" dirty="0">
                <a:solidFill>
                  <a:srgbClr val="38512F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Types of Properties</a:t>
            </a:r>
            <a:endParaRPr lang="en-US" sz="4250" dirty="0"/>
          </a:p>
        </p:txBody>
      </p:sp>
      <p:sp>
        <p:nvSpPr>
          <p:cNvPr id="3" name="Shape 1"/>
          <p:cNvSpPr/>
          <p:nvPr/>
        </p:nvSpPr>
        <p:spPr>
          <a:xfrm>
            <a:off x="811649" y="1795343"/>
            <a:ext cx="6391275" cy="2955369"/>
          </a:xfrm>
          <a:prstGeom prst="roundRect">
            <a:avLst>
              <a:gd name="adj" fmla="val 1177"/>
            </a:avLst>
          </a:prstGeom>
          <a:solidFill>
            <a:srgbClr val="F3E7D4"/>
          </a:solidFill>
          <a:ln/>
        </p:spPr>
      </p:sp>
      <p:sp>
        <p:nvSpPr>
          <p:cNvPr id="4" name="Shape 2"/>
          <p:cNvSpPr/>
          <p:nvPr/>
        </p:nvSpPr>
        <p:spPr>
          <a:xfrm>
            <a:off x="1043464" y="2027158"/>
            <a:ext cx="695682" cy="695682"/>
          </a:xfrm>
          <a:prstGeom prst="roundRect">
            <a:avLst>
              <a:gd name="adj" fmla="val 13142622"/>
            </a:avLst>
          </a:prstGeom>
          <a:solidFill>
            <a:srgbClr val="38512F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234797" y="2218373"/>
            <a:ext cx="313015" cy="313015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043464" y="2947392"/>
            <a:ext cx="2728198" cy="3408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Self-Occupied</a:t>
            </a:r>
            <a:endParaRPr lang="en-US" sz="2100" dirty="0"/>
          </a:p>
        </p:txBody>
      </p:sp>
      <p:sp>
        <p:nvSpPr>
          <p:cNvPr id="7" name="Text 4"/>
          <p:cNvSpPr/>
          <p:nvPr/>
        </p:nvSpPr>
        <p:spPr>
          <a:xfrm>
            <a:off x="1043464" y="3423047"/>
            <a:ext cx="5927646" cy="109585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Nil annual value under section 21. Interest deduction available under old regime; restricted under new regime via section 202.</a:t>
            </a:r>
            <a:endParaRPr lang="en-US" sz="1800" dirty="0"/>
          </a:p>
        </p:txBody>
      </p:sp>
      <p:sp>
        <p:nvSpPr>
          <p:cNvPr id="8" name="Shape 5"/>
          <p:cNvSpPr/>
          <p:nvPr/>
        </p:nvSpPr>
        <p:spPr>
          <a:xfrm>
            <a:off x="7427476" y="1795343"/>
            <a:ext cx="6391275" cy="2955369"/>
          </a:xfrm>
          <a:prstGeom prst="roundRect">
            <a:avLst>
              <a:gd name="adj" fmla="val 1177"/>
            </a:avLst>
          </a:prstGeom>
          <a:solidFill>
            <a:srgbClr val="F3E7D4"/>
          </a:solidFill>
          <a:ln/>
        </p:spPr>
      </p:sp>
      <p:sp>
        <p:nvSpPr>
          <p:cNvPr id="9" name="Shape 6"/>
          <p:cNvSpPr/>
          <p:nvPr/>
        </p:nvSpPr>
        <p:spPr>
          <a:xfrm>
            <a:off x="7659291" y="2027158"/>
            <a:ext cx="695682" cy="695682"/>
          </a:xfrm>
          <a:prstGeom prst="roundRect">
            <a:avLst>
              <a:gd name="adj" fmla="val 13142622"/>
            </a:avLst>
          </a:prstGeom>
          <a:solidFill>
            <a:srgbClr val="38512F"/>
          </a:solidFill>
          <a:ln/>
        </p:spPr>
      </p:sp>
      <p:pic>
        <p:nvPicPr>
          <p:cNvPr id="10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50624" y="2218373"/>
            <a:ext cx="313015" cy="313015"/>
          </a:xfrm>
          <a:prstGeom prst="rect">
            <a:avLst/>
          </a:prstGeom>
        </p:spPr>
      </p:pic>
      <p:sp>
        <p:nvSpPr>
          <p:cNvPr id="11" name="Text 7"/>
          <p:cNvSpPr/>
          <p:nvPr/>
        </p:nvSpPr>
        <p:spPr>
          <a:xfrm>
            <a:off x="7659291" y="2947392"/>
            <a:ext cx="2728198" cy="3408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Let-Out</a:t>
            </a:r>
            <a:endParaRPr lang="en-US" sz="2100" dirty="0"/>
          </a:p>
        </p:txBody>
      </p:sp>
      <p:sp>
        <p:nvSpPr>
          <p:cNvPr id="12" name="Text 8"/>
          <p:cNvSpPr/>
          <p:nvPr/>
        </p:nvSpPr>
        <p:spPr>
          <a:xfrm>
            <a:off x="7659291" y="3423047"/>
            <a:ext cx="5927646" cy="7305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Normal section 21 computation. Municipal taxes, vacancy, interest, and loss all relevant.</a:t>
            </a:r>
            <a:endParaRPr lang="en-US" sz="1800" dirty="0"/>
          </a:p>
        </p:txBody>
      </p:sp>
      <p:sp>
        <p:nvSpPr>
          <p:cNvPr id="13" name="Shape 9"/>
          <p:cNvSpPr/>
          <p:nvPr/>
        </p:nvSpPr>
        <p:spPr>
          <a:xfrm>
            <a:off x="811649" y="4975265"/>
            <a:ext cx="6391275" cy="2590086"/>
          </a:xfrm>
          <a:prstGeom prst="roundRect">
            <a:avLst>
              <a:gd name="adj" fmla="val 1343"/>
            </a:avLst>
          </a:prstGeom>
          <a:solidFill>
            <a:srgbClr val="F3E7D4"/>
          </a:solidFill>
          <a:ln/>
        </p:spPr>
      </p:sp>
      <p:sp>
        <p:nvSpPr>
          <p:cNvPr id="14" name="Shape 10"/>
          <p:cNvSpPr/>
          <p:nvPr/>
        </p:nvSpPr>
        <p:spPr>
          <a:xfrm>
            <a:off x="1043464" y="5207079"/>
            <a:ext cx="695682" cy="695682"/>
          </a:xfrm>
          <a:prstGeom prst="roundRect">
            <a:avLst>
              <a:gd name="adj" fmla="val 13142622"/>
            </a:avLst>
          </a:prstGeom>
          <a:solidFill>
            <a:srgbClr val="38512F"/>
          </a:solidFill>
          <a:ln/>
        </p:spPr>
      </p:sp>
      <p:pic>
        <p:nvPicPr>
          <p:cNvPr id="15" name="Image 2" descr="preencoded.png">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34797" y="5398294"/>
            <a:ext cx="313015" cy="313015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043464" y="6127313"/>
            <a:ext cx="2728198" cy="3408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Deemed Let-Out</a:t>
            </a:r>
            <a:endParaRPr lang="en-US" sz="2100" dirty="0"/>
          </a:p>
        </p:txBody>
      </p:sp>
      <p:sp>
        <p:nvSpPr>
          <p:cNvPr id="17" name="Text 12"/>
          <p:cNvSpPr/>
          <p:nvPr/>
        </p:nvSpPr>
        <p:spPr>
          <a:xfrm>
            <a:off x="1043464" y="6602968"/>
            <a:ext cx="5927646" cy="7305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Houses beyond nil-annual-value eligibility taxed on annual-value principles even without actual rent.</a:t>
            </a:r>
            <a:endParaRPr lang="en-US" sz="1800" dirty="0"/>
          </a:p>
        </p:txBody>
      </p:sp>
      <p:sp>
        <p:nvSpPr>
          <p:cNvPr id="18" name="Shape 13"/>
          <p:cNvSpPr/>
          <p:nvPr/>
        </p:nvSpPr>
        <p:spPr>
          <a:xfrm>
            <a:off x="7427476" y="4975265"/>
            <a:ext cx="6391275" cy="2590086"/>
          </a:xfrm>
          <a:prstGeom prst="roundRect">
            <a:avLst>
              <a:gd name="adj" fmla="val 1343"/>
            </a:avLst>
          </a:prstGeom>
          <a:solidFill>
            <a:srgbClr val="F3E7D4"/>
          </a:solidFill>
          <a:ln/>
        </p:spPr>
      </p:sp>
      <p:sp>
        <p:nvSpPr>
          <p:cNvPr id="19" name="Shape 14"/>
          <p:cNvSpPr/>
          <p:nvPr/>
        </p:nvSpPr>
        <p:spPr>
          <a:xfrm>
            <a:off x="7659291" y="5207079"/>
            <a:ext cx="695682" cy="695682"/>
          </a:xfrm>
          <a:prstGeom prst="roundRect">
            <a:avLst>
              <a:gd name="adj" fmla="val 13142622"/>
            </a:avLst>
          </a:prstGeom>
          <a:solidFill>
            <a:srgbClr val="38512F"/>
          </a:solidFill>
          <a:ln/>
        </p:spPr>
      </p:sp>
      <p:pic>
        <p:nvPicPr>
          <p:cNvPr id="20" name="Image 3" descr="preencoded.png">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50624" y="5398294"/>
            <a:ext cx="313015" cy="313015"/>
          </a:xfrm>
          <a:prstGeom prst="rect">
            <a:avLst/>
          </a:prstGeom>
        </p:spPr>
      </p:pic>
      <p:sp>
        <p:nvSpPr>
          <p:cNvPr id="21" name="Text 15"/>
          <p:cNvSpPr/>
          <p:nvPr/>
        </p:nvSpPr>
        <p:spPr>
          <a:xfrm>
            <a:off x="7659291" y="6127313"/>
            <a:ext cx="2728198" cy="3408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00" dirty="0">
                <a:solidFill>
                  <a:srgbClr val="3A3630"/>
                </a:solidFill>
                <a:latin typeface="Lora" pitchFamily="34" charset="0"/>
                <a:ea typeface="Lora" pitchFamily="34" charset="-122"/>
                <a:cs typeface="Lora" pitchFamily="34" charset="-120"/>
              </a:rPr>
              <a:t>Unsold Inventory</a:t>
            </a:r>
            <a:endParaRPr lang="en-US" sz="2100" dirty="0"/>
          </a:p>
        </p:txBody>
      </p:sp>
      <p:sp>
        <p:nvSpPr>
          <p:cNvPr id="22" name="Text 16"/>
          <p:cNvSpPr/>
          <p:nvPr/>
        </p:nvSpPr>
        <p:spPr>
          <a:xfrm>
            <a:off x="7659291" y="6602968"/>
            <a:ext cx="5927646" cy="7305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850"/>
              </a:lnSpc>
              <a:buNone/>
            </a:pPr>
            <a:r>
              <a:rPr lang="en-US" sz="1800" dirty="0">
                <a:solidFill>
                  <a:srgbClr val="3A3630"/>
                </a:solidFill>
                <a:latin typeface="Source Sans 3" pitchFamily="34" charset="0"/>
                <a:ea typeface="Source Sans 3" pitchFamily="34" charset="-122"/>
                <a:cs typeface="Source Sans 3" pitchFamily="34" charset="-120"/>
              </a:rPr>
              <a:t>Nil annual value for 2 years from completion certificate. Governed by section 21 relief provision.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2026-04-17T10:51:34Z</dcterms:created>
  <dcterms:modified xsi:type="dcterms:W3CDTF">2026-04-17T10:51:34Z</dcterms:modified>
</cp:coreProperties>
</file>